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0" r:id="rId2"/>
    <p:sldId id="274" r:id="rId3"/>
    <p:sldId id="278" r:id="rId4"/>
    <p:sldId id="275" r:id="rId5"/>
    <p:sldId id="276" r:id="rId6"/>
    <p:sldId id="279" r:id="rId7"/>
    <p:sldId id="256" r:id="rId8"/>
    <p:sldId id="277" r:id="rId9"/>
    <p:sldId id="287" r:id="rId10"/>
    <p:sldId id="280" r:id="rId11"/>
    <p:sldId id="282" r:id="rId12"/>
    <p:sldId id="290" r:id="rId13"/>
    <p:sldId id="283" r:id="rId14"/>
    <p:sldId id="284" r:id="rId15"/>
    <p:sldId id="285" r:id="rId16"/>
    <p:sldId id="286" r:id="rId17"/>
    <p:sldId id="288" r:id="rId18"/>
    <p:sldId id="289" r:id="rId19"/>
    <p:sldId id="257" r:id="rId20"/>
    <p:sldId id="259" r:id="rId21"/>
    <p:sldId id="260" r:id="rId22"/>
    <p:sldId id="261" r:id="rId23"/>
    <p:sldId id="262" r:id="rId24"/>
    <p:sldId id="267" r:id="rId25"/>
    <p:sldId id="268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3"/>
    <p:restoredTop sz="94609"/>
  </p:normalViewPr>
  <p:slideViewPr>
    <p:cSldViewPr snapToGrid="0">
      <p:cViewPr>
        <p:scale>
          <a:sx n="144" d="100"/>
          <a:sy n="144" d="100"/>
        </p:scale>
        <p:origin x="15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6ECE-74AE-C14B-AD57-23D550D76AF7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A5093-2A5A-2F4A-882E-7E6CA9D0F0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29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A5093-2A5A-2F4A-882E-7E6CA9D0F0E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07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A5093-2A5A-2F4A-882E-7E6CA9D0F0E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422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A5093-2A5A-2F4A-882E-7E6CA9D0F0E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94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120C-F99B-5366-502E-4B7F5985E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E737EC-2E3C-AD6A-5D8E-46284113D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4624E-379C-5C23-9479-39DFB4D4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BF0BE0-4CD9-324A-D183-A3EF222E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5B8EC0-6AAE-21D3-6D5B-FE599495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611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689FF-4BF3-E27E-C66D-3A6FFA6F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5F300A-FC56-CE8B-12B9-34017547A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6C622-B712-1AA9-272F-5FE9DC72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EA8F0-35FE-DF65-4F43-4B5B5456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BCD8B-C0A9-8354-E360-C7CD47B7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60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657A87-BC22-3F8B-9D33-386381BC8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CE5CA-6265-5296-CFA2-7548C5E92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DF1264-B103-EB8B-A245-6463E012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ED26A8-CAB9-F91A-5953-73DE8A60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E5F542-1064-BE30-F2FC-3DBBF2FA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673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8E74-EB20-4E35-8DF2-7527F1FA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54205-0B9B-AD6C-098E-01BC90C7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AF1C1-0840-EA38-A2D7-36377EF6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AEE5F-0A8A-7858-6A80-80C883D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7778E-EA18-12C5-0AB9-E16540C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4A921-F320-5FF2-676B-79AFCEB1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99F02-9360-6278-A2CF-5B1909DED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6A6302-39B0-C803-93F8-4E2CCB50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2A04E-2490-8FAE-DDE3-2525340D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902D88-1E71-5780-F36A-1D5069E4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4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23CEA-FED1-FD94-F67D-3783D6E7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50442-08AC-D280-D7B8-BB9EEBE70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A3C3EE-700D-0A3F-BD65-4C73E7204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79F928-2066-E774-99FF-B5670DB3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112E5C-614A-4BF6-EDF6-8413F143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C69F48-3182-5996-9780-A4DF5F0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507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5E83D-E8E1-250D-A2B9-2AF965AE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E6A64-8A86-C75B-B291-1CEA94E5A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436CD-4DD0-75CA-1D81-F1C9CA5DF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764138-0C70-7A98-1AAC-62E9DE5E2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EB3FD3-4D94-12B5-D2D0-CCB1A40D3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91DD23-3241-7F7D-7AC4-72AC2B37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28F29C-CFB2-6493-EA25-E25B5C2F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DF1F96-02A7-ECC1-B71C-067EF441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39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05559-AD2A-25DD-263E-D4304054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428D52-067A-6B1D-3307-7EDA5DD8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59DF1A-2573-A6E2-12F6-62313772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3224EB-AC75-598A-161B-F673608D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45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F6F886-326C-963E-F029-28F8BE47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D6C66-A4D6-A3D6-1BA0-B53EA12E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F04CEA-2740-04E3-D75E-B16085DD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13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26458-4E4A-9C5A-44B2-E42AB5B7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1980F-7E60-3BA4-DD37-E1C7702FB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C6441-4A49-E486-F658-BDBF87DD8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30A06C-263F-9B0D-8F29-280E7B8A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625F60-3EAA-BA4B-C71E-A291AAFE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FADB0-86B1-B407-2A62-6F8EBB6F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77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422E0-FBE3-BBF5-F781-332D0EB7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48B2B8-17E5-A0AD-7841-09219DE95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D18E01-0A3A-9EAC-6195-F49D18C26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B8B039-4BF7-BFB3-D8B6-BBBF7242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9223DA-6951-40DB-361A-E3BE798D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C5F12C-00E9-CB70-FE55-062FDED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49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76AD27-7216-F019-C4AA-41A913E0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4D76F-BF8D-327F-FAA0-F0E4B6D0A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A0BFF-ED06-0D25-E0C2-46182BB70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CF1E3-A4D7-D94B-9776-F4155E52D4DA}" type="datetimeFigureOut">
              <a:rPr kumimoji="1" lang="zh-CN" altLang="en-US" smtClean="0"/>
              <a:t>2024/12/11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5B5C95-2FFB-3D0F-6FB8-676028993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9C1F9-041C-D61B-478B-F306310AE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C61E-62D4-5D4B-82B2-309F150C40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31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otn/SONiC/blob/master/doc/otn/otn_syncd_hld.md" TargetMode="External"/><Relationship Id="rId2" Type="http://schemas.openxmlformats.org/officeDocument/2006/relationships/hyperlink" Target="https://github.com/sonic-otn/sonic-otairedi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otn/OTAI/tree/main/in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otn/SONiC/blob/master/doc/otn/otn_otss_hld.md" TargetMode="External"/><Relationship Id="rId2" Type="http://schemas.openxmlformats.org/officeDocument/2006/relationships/hyperlink" Target="https://github.com/sonic-otn/sonic-ots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D35954-038E-5856-1E0D-6C5083EFB2F7}"/>
              </a:ext>
            </a:extLst>
          </p:cNvPr>
          <p:cNvSpPr txBox="1"/>
          <p:nvPr/>
        </p:nvSpPr>
        <p:spPr>
          <a:xfrm>
            <a:off x="1842053" y="2748986"/>
            <a:ext cx="944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/>
              <a:t>Syncd-ot</a:t>
            </a:r>
            <a:r>
              <a:rPr kumimoji="1" lang="en-US" altLang="zh-CN" sz="3200" b="1"/>
              <a:t>  Source code and architecture overview </a:t>
            </a:r>
            <a:endParaRPr kumimoji="1" lang="zh-CN" altLang="en-US" sz="3200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A49867-F662-AEE2-65DD-4C6A915FEA85}"/>
              </a:ext>
            </a:extLst>
          </p:cNvPr>
          <p:cNvSpPr txBox="1"/>
          <p:nvPr/>
        </p:nvSpPr>
        <p:spPr>
          <a:xfrm>
            <a:off x="4479235" y="381662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err="1"/>
              <a:t>Weitang</a:t>
            </a:r>
            <a:r>
              <a:rPr kumimoji="1" lang="en-US" altLang="zh-CN" sz="2400" b="1"/>
              <a:t> </a:t>
            </a:r>
            <a:r>
              <a:rPr kumimoji="1" lang="en-US" altLang="zh-CN" sz="2400" b="1" err="1"/>
              <a:t>Zheng@Alibaba</a:t>
            </a:r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161543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5490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Syncd-ot</a:t>
            </a:r>
            <a:r>
              <a:rPr kumimoji="1" lang="en-US" altLang="zh-CN" sz="2400" b="1" dirty="0"/>
              <a:t> (</a:t>
            </a:r>
            <a:r>
              <a:rPr kumimoji="1" lang="en-US" altLang="zh-CN" sz="2400" b="1" dirty="0" err="1"/>
              <a:t>Syncd</a:t>
            </a:r>
            <a:r>
              <a:rPr kumimoji="1" lang="en-US" altLang="zh-CN" sz="2400" b="1" dirty="0"/>
              <a:t> for optical transport)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B87026-7451-66C5-1118-4E164C67D730}"/>
              </a:ext>
            </a:extLst>
          </p:cNvPr>
          <p:cNvSpPr txBox="1"/>
          <p:nvPr/>
        </p:nvSpPr>
        <p:spPr>
          <a:xfrm>
            <a:off x="631042" y="1319350"/>
            <a:ext cx="1033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328"/>
                </a:solidFill>
                <a:latin typeface="-apple-system"/>
              </a:rPr>
              <a:t> </a:t>
            </a:r>
            <a:r>
              <a:rPr lang="en-US" altLang="zh-CN" sz="2000" b="1" dirty="0" err="1">
                <a:solidFill>
                  <a:srgbClr val="1F2328"/>
                </a:solidFill>
                <a:latin typeface="-apple-system"/>
              </a:rPr>
              <a:t>Syncd-ot</a:t>
            </a:r>
            <a:r>
              <a:rPr lang="en-US" altLang="zh-CN" sz="2000" b="1" dirty="0">
                <a:solidFill>
                  <a:srgbClr val="1F2328"/>
                </a:solidFill>
                <a:latin typeface="-apple-system"/>
              </a:rPr>
              <a:t> provides a lightweight synchronization mechanism with optical transport components.</a:t>
            </a:r>
            <a:endParaRPr lang="zh-CN" altLang="en-US" sz="2000" b="1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BB348A-8783-E179-C57F-6367FB9F05E3}"/>
              </a:ext>
            </a:extLst>
          </p:cNvPr>
          <p:cNvSpPr txBox="1"/>
          <p:nvPr/>
        </p:nvSpPr>
        <p:spPr>
          <a:xfrm>
            <a:off x="1358536" y="1956021"/>
            <a:ext cx="8451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itchFamily="2" charset="2"/>
              <a:buChar char="p"/>
              <a:defRPr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/>
              <a:t>Repository: </a:t>
            </a:r>
            <a:r>
              <a:rPr lang="en-US" altLang="zh-CN" b="1">
                <a:hlinkClick r:id="rId2"/>
              </a:rPr>
              <a:t>https://github.com/sonic-otn/sonic-otairedis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/>
              <a:t>HLD: </a:t>
            </a:r>
            <a:r>
              <a:rPr lang="en-US" altLang="zh-CN" b="1">
                <a:hlinkClick r:id="rId3"/>
              </a:rPr>
              <a:t>https://</a:t>
            </a:r>
            <a:r>
              <a:rPr lang="en-US" altLang="zh-CN" b="1" err="1">
                <a:hlinkClick r:id="rId3"/>
              </a:rPr>
              <a:t>github.com</a:t>
            </a:r>
            <a:r>
              <a:rPr lang="en-US" altLang="zh-CN" b="1">
                <a:hlinkClick r:id="rId3"/>
              </a:rPr>
              <a:t>/sonic-</a:t>
            </a:r>
            <a:r>
              <a:rPr lang="en-US" altLang="zh-CN" b="1" err="1">
                <a:hlinkClick r:id="rId3"/>
              </a:rPr>
              <a:t>otn</a:t>
            </a:r>
            <a:r>
              <a:rPr lang="en-US" altLang="zh-CN" b="1">
                <a:hlinkClick r:id="rId3"/>
              </a:rPr>
              <a:t>/</a:t>
            </a:r>
            <a:r>
              <a:rPr lang="en-US" altLang="zh-CN" b="1" err="1">
                <a:hlinkClick r:id="rId3"/>
              </a:rPr>
              <a:t>SONiC</a:t>
            </a:r>
            <a:r>
              <a:rPr lang="en-US" altLang="zh-CN" b="1">
                <a:hlinkClick r:id="rId3"/>
              </a:rPr>
              <a:t>/blob/master/doc/</a:t>
            </a:r>
            <a:r>
              <a:rPr lang="en-US" altLang="zh-CN" b="1" err="1">
                <a:hlinkClick r:id="rId3"/>
              </a:rPr>
              <a:t>otn</a:t>
            </a:r>
            <a:r>
              <a:rPr lang="en-US" altLang="zh-CN" b="1">
                <a:hlinkClick r:id="rId3"/>
              </a:rPr>
              <a:t>/</a:t>
            </a:r>
            <a:r>
              <a:rPr lang="en-US" altLang="zh-CN" b="1" err="1">
                <a:hlinkClick r:id="rId3"/>
              </a:rPr>
              <a:t>otn_syncd_hld.md</a:t>
            </a:r>
            <a:endParaRPr lang="zh-CN" altLang="en-US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B619E9-AC75-1D8D-D837-2863DECB6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2" y="3440903"/>
            <a:ext cx="10114948" cy="34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Can </a:t>
            </a:r>
            <a:r>
              <a:rPr kumimoji="1" lang="en-US" altLang="zh-CN" sz="2400" b="1" dirty="0" err="1"/>
              <a:t>Syncd-ot</a:t>
            </a:r>
            <a:r>
              <a:rPr kumimoji="1" lang="en-US" altLang="zh-CN" sz="2400" b="1" dirty="0"/>
              <a:t> share </a:t>
            </a:r>
            <a:r>
              <a:rPr kumimoji="1" lang="en-US" altLang="zh-CN" sz="2400" b="1" dirty="0" err="1"/>
              <a:t>Syncd</a:t>
            </a:r>
            <a:r>
              <a:rPr kumimoji="1" lang="en-US" altLang="zh-CN" sz="2400" b="1" dirty="0"/>
              <a:t> source code?</a:t>
            </a:r>
            <a:endParaRPr kumimoji="1" lang="zh-CN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9E33EB-2A04-69CD-A419-08A1D5F88FF5}"/>
              </a:ext>
            </a:extLst>
          </p:cNvPr>
          <p:cNvSpPr/>
          <p:nvPr/>
        </p:nvSpPr>
        <p:spPr>
          <a:xfrm>
            <a:off x="1811045" y="4623501"/>
            <a:ext cx="3338004" cy="22194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SAI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999169C-F6ED-6C76-8EAF-6E21C26F67C2}"/>
              </a:ext>
            </a:extLst>
          </p:cNvPr>
          <p:cNvSpPr/>
          <p:nvPr/>
        </p:nvSpPr>
        <p:spPr>
          <a:xfrm>
            <a:off x="1811044" y="4401559"/>
            <a:ext cx="3338005" cy="2219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SAI meta data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7FA5FD6-40D9-9D4C-DB14-CD638691B120}"/>
              </a:ext>
            </a:extLst>
          </p:cNvPr>
          <p:cNvSpPr/>
          <p:nvPr/>
        </p:nvSpPr>
        <p:spPr>
          <a:xfrm>
            <a:off x="1811045" y="2350816"/>
            <a:ext cx="870014" cy="2050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Syncd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4DE783-9CA8-BD74-E89B-1A14B3C0C6B2}"/>
              </a:ext>
            </a:extLst>
          </p:cNvPr>
          <p:cNvSpPr/>
          <p:nvPr/>
        </p:nvSpPr>
        <p:spPr>
          <a:xfrm>
            <a:off x="2681058" y="2350817"/>
            <a:ext cx="1029809" cy="2050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SaiRedis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CBD1F39-40E6-D6F5-E84F-371EB915C0EF}"/>
              </a:ext>
            </a:extLst>
          </p:cNvPr>
          <p:cNvSpPr/>
          <p:nvPr/>
        </p:nvSpPr>
        <p:spPr>
          <a:xfrm>
            <a:off x="3710867" y="4108595"/>
            <a:ext cx="1438182" cy="292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saiasiccmp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290B140-3810-85EE-B8D4-471780837E4B}"/>
              </a:ext>
            </a:extLst>
          </p:cNvPr>
          <p:cNvSpPr/>
          <p:nvPr/>
        </p:nvSpPr>
        <p:spPr>
          <a:xfrm>
            <a:off x="3710867" y="3815632"/>
            <a:ext cx="1438182" cy="292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saidiscovery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11588F-FF0C-29B1-18A2-DBB1745EA64A}"/>
              </a:ext>
            </a:extLst>
          </p:cNvPr>
          <p:cNvSpPr/>
          <p:nvPr/>
        </p:nvSpPr>
        <p:spPr>
          <a:xfrm>
            <a:off x="3710867" y="3522669"/>
            <a:ext cx="1438182" cy="292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saidump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1C1FBFD-F6DF-995E-D1AC-E4D35F3B9B51}"/>
              </a:ext>
            </a:extLst>
          </p:cNvPr>
          <p:cNvSpPr/>
          <p:nvPr/>
        </p:nvSpPr>
        <p:spPr>
          <a:xfrm>
            <a:off x="3710867" y="3229706"/>
            <a:ext cx="1438182" cy="292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saiplayer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302FDB-6F0D-5426-7651-7227727CF9DA}"/>
              </a:ext>
            </a:extLst>
          </p:cNvPr>
          <p:cNvSpPr/>
          <p:nvPr/>
        </p:nvSpPr>
        <p:spPr>
          <a:xfrm>
            <a:off x="3710866" y="2936743"/>
            <a:ext cx="1438183" cy="292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saisdkdump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F559D3-26DB-70E6-295F-9E791A3035D0}"/>
              </a:ext>
            </a:extLst>
          </p:cNvPr>
          <p:cNvSpPr/>
          <p:nvPr/>
        </p:nvSpPr>
        <p:spPr>
          <a:xfrm>
            <a:off x="3710866" y="2645259"/>
            <a:ext cx="1438183" cy="292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pyext</a:t>
            </a:r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19F2CB-E579-4A52-73DA-8108903EA584}"/>
              </a:ext>
            </a:extLst>
          </p:cNvPr>
          <p:cNvSpPr/>
          <p:nvPr/>
        </p:nvSpPr>
        <p:spPr>
          <a:xfrm>
            <a:off x="3710866" y="2350817"/>
            <a:ext cx="1438183" cy="292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proxylib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2602BB-521D-798A-AD75-76862D7AE771}"/>
              </a:ext>
            </a:extLst>
          </p:cNvPr>
          <p:cNvSpPr/>
          <p:nvPr/>
        </p:nvSpPr>
        <p:spPr>
          <a:xfrm>
            <a:off x="6304625" y="4636818"/>
            <a:ext cx="3338004" cy="221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OTAI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25E875F-D146-D7DC-F71E-E8C04973D579}"/>
              </a:ext>
            </a:extLst>
          </p:cNvPr>
          <p:cNvSpPr/>
          <p:nvPr/>
        </p:nvSpPr>
        <p:spPr>
          <a:xfrm>
            <a:off x="6304624" y="4414876"/>
            <a:ext cx="3338005" cy="2219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otai</a:t>
            </a:r>
            <a:r>
              <a:rPr kumimoji="1" lang="en-US" altLang="zh-CN" dirty="0"/>
              <a:t> meta data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566B9F1-9546-77DB-5F53-BBC11EF4474D}"/>
              </a:ext>
            </a:extLst>
          </p:cNvPr>
          <p:cNvSpPr/>
          <p:nvPr/>
        </p:nvSpPr>
        <p:spPr>
          <a:xfrm>
            <a:off x="6304624" y="4121913"/>
            <a:ext cx="1155575" cy="292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Syncd-ot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92690DA-B68B-84A1-51D4-968802C3CA6F}"/>
              </a:ext>
            </a:extLst>
          </p:cNvPr>
          <p:cNvSpPr/>
          <p:nvPr/>
        </p:nvSpPr>
        <p:spPr>
          <a:xfrm>
            <a:off x="7460198" y="4121912"/>
            <a:ext cx="1155576" cy="2929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OtaiRedis</a:t>
            </a:r>
            <a:endParaRPr kumimoji="1" lang="zh-CN" altLang="en-US" dirty="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D5AB916-7D34-0144-B0C4-DF739D615398}"/>
              </a:ext>
            </a:extLst>
          </p:cNvPr>
          <p:cNvSpPr/>
          <p:nvPr/>
        </p:nvSpPr>
        <p:spPr>
          <a:xfrm>
            <a:off x="6537707" y="5165259"/>
            <a:ext cx="452762" cy="1953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OA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7A60C20-9675-3FF2-EC3F-8ABD90D55AA3}"/>
              </a:ext>
            </a:extLst>
          </p:cNvPr>
          <p:cNvSpPr/>
          <p:nvPr/>
        </p:nvSpPr>
        <p:spPr>
          <a:xfrm>
            <a:off x="7075544" y="5162299"/>
            <a:ext cx="523785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VOA</a:t>
            </a:r>
            <a:endParaRPr kumimoji="1" lang="zh-CN" altLang="en-US" sz="1100">
              <a:solidFill>
                <a:schemeClr val="tx1"/>
              </a:solidFill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13D7A674-830A-A727-9E6B-81D4E238F708}"/>
              </a:ext>
            </a:extLst>
          </p:cNvPr>
          <p:cNvSpPr/>
          <p:nvPr/>
        </p:nvSpPr>
        <p:spPr>
          <a:xfrm>
            <a:off x="7684404" y="5143066"/>
            <a:ext cx="452762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OLP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E3CE3279-943B-9160-4D5D-E6A6BC59FA4E}"/>
              </a:ext>
            </a:extLst>
          </p:cNvPr>
          <p:cNvSpPr/>
          <p:nvPr/>
        </p:nvSpPr>
        <p:spPr>
          <a:xfrm>
            <a:off x="8208923" y="5145656"/>
            <a:ext cx="523786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OCM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5F2A848E-318B-FA2E-3C46-2D4BB6985982}"/>
              </a:ext>
            </a:extLst>
          </p:cNvPr>
          <p:cNvSpPr/>
          <p:nvPr/>
        </p:nvSpPr>
        <p:spPr>
          <a:xfrm>
            <a:off x="6585057" y="5415315"/>
            <a:ext cx="568169" cy="1916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OTDR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F4E7E981-FB60-67B2-51A6-FAB44A41ACEE}"/>
              </a:ext>
            </a:extLst>
          </p:cNvPr>
          <p:cNvSpPr/>
          <p:nvPr/>
        </p:nvSpPr>
        <p:spPr>
          <a:xfrm>
            <a:off x="7215366" y="5408289"/>
            <a:ext cx="469038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OSC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FF4149BE-46E7-EB1C-3762-D1827C0414FF}"/>
              </a:ext>
            </a:extLst>
          </p:cNvPr>
          <p:cNvSpPr/>
          <p:nvPr/>
        </p:nvSpPr>
        <p:spPr>
          <a:xfrm>
            <a:off x="7746545" y="5408289"/>
            <a:ext cx="484574" cy="18384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WSS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15E1924C-5D48-9F0B-86DA-E85B5A882FD6}"/>
              </a:ext>
            </a:extLst>
          </p:cNvPr>
          <p:cNvSpPr/>
          <p:nvPr/>
        </p:nvSpPr>
        <p:spPr>
          <a:xfrm>
            <a:off x="8804466" y="5143065"/>
            <a:ext cx="523787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MUX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8AB7BDDA-6759-51AC-1166-CAECA6250379}"/>
              </a:ext>
            </a:extLst>
          </p:cNvPr>
          <p:cNvSpPr/>
          <p:nvPr/>
        </p:nvSpPr>
        <p:spPr>
          <a:xfrm>
            <a:off x="8308793" y="5401265"/>
            <a:ext cx="949912" cy="1908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Transceivers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DB037BD-99D1-7C16-BD7D-70119438B92C}"/>
              </a:ext>
            </a:extLst>
          </p:cNvPr>
          <p:cNvSpPr/>
          <p:nvPr/>
        </p:nvSpPr>
        <p:spPr>
          <a:xfrm>
            <a:off x="1811044" y="5182494"/>
            <a:ext cx="452762" cy="1953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Port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30E4FA50-C7E0-01D5-40A6-7E3950CEC1E7}"/>
              </a:ext>
            </a:extLst>
          </p:cNvPr>
          <p:cNvSpPr/>
          <p:nvPr/>
        </p:nvSpPr>
        <p:spPr>
          <a:xfrm>
            <a:off x="2348881" y="5186933"/>
            <a:ext cx="523785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ACL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49686E9-87BF-7A89-FFE4-DDA4FD2305A8}"/>
              </a:ext>
            </a:extLst>
          </p:cNvPr>
          <p:cNvSpPr/>
          <p:nvPr/>
        </p:nvSpPr>
        <p:spPr>
          <a:xfrm>
            <a:off x="2957741" y="5179535"/>
            <a:ext cx="452762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STP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2A4A5C26-A0A9-C73B-09E3-A49B87A48A54}"/>
              </a:ext>
            </a:extLst>
          </p:cNvPr>
          <p:cNvSpPr/>
          <p:nvPr/>
        </p:nvSpPr>
        <p:spPr>
          <a:xfrm>
            <a:off x="3482260" y="5179535"/>
            <a:ext cx="523786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QOS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4BD2E933-BDEA-BF2D-584B-2479647C7E10}"/>
              </a:ext>
            </a:extLst>
          </p:cNvPr>
          <p:cNvSpPr/>
          <p:nvPr/>
        </p:nvSpPr>
        <p:spPr>
          <a:xfrm>
            <a:off x="1811044" y="5531010"/>
            <a:ext cx="730238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TUNNEL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B6844B1C-4337-7429-F720-0AE0A579C3C3}"/>
              </a:ext>
            </a:extLst>
          </p:cNvPr>
          <p:cNvSpPr/>
          <p:nvPr/>
        </p:nvSpPr>
        <p:spPr>
          <a:xfrm>
            <a:off x="2603421" y="5523984"/>
            <a:ext cx="562250" cy="19789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L2MC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964C9BE3-3A7A-FBFF-E5D4-F0CE392812DD}"/>
              </a:ext>
            </a:extLst>
          </p:cNvPr>
          <p:cNvSpPr/>
          <p:nvPr/>
        </p:nvSpPr>
        <p:spPr>
          <a:xfrm>
            <a:off x="4077803" y="5179535"/>
            <a:ext cx="595543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VLAN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564C4293-1D11-C9DD-D9A3-CA5F32648435}"/>
              </a:ext>
            </a:extLst>
          </p:cNvPr>
          <p:cNvSpPr/>
          <p:nvPr/>
        </p:nvSpPr>
        <p:spPr>
          <a:xfrm>
            <a:off x="4745103" y="5179535"/>
            <a:ext cx="595543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IPMC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6593657C-75D9-9A1A-1AE0-9D2E7C61FE6C}"/>
              </a:ext>
            </a:extLst>
          </p:cNvPr>
          <p:cNvSpPr/>
          <p:nvPr/>
        </p:nvSpPr>
        <p:spPr>
          <a:xfrm>
            <a:off x="3243345" y="5523984"/>
            <a:ext cx="562250" cy="19789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SRV6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964D89A4-A640-1271-19D9-C4B3B51B17F4}"/>
              </a:ext>
            </a:extLst>
          </p:cNvPr>
          <p:cNvSpPr/>
          <p:nvPr/>
        </p:nvSpPr>
        <p:spPr>
          <a:xfrm>
            <a:off x="3898097" y="5541138"/>
            <a:ext cx="691660" cy="18074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ROUTE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60E470FD-E67C-31FA-4E88-7340CE866E81}"/>
              </a:ext>
            </a:extLst>
          </p:cNvPr>
          <p:cNvSpPr/>
          <p:nvPr/>
        </p:nvSpPr>
        <p:spPr>
          <a:xfrm>
            <a:off x="4687408" y="5541138"/>
            <a:ext cx="691660" cy="18074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TAM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0E713BBD-80C8-B6CB-B2E4-A6D51E2A448D}"/>
              </a:ext>
            </a:extLst>
          </p:cNvPr>
          <p:cNvSpPr/>
          <p:nvPr/>
        </p:nvSpPr>
        <p:spPr>
          <a:xfrm>
            <a:off x="1807331" y="5860434"/>
            <a:ext cx="691660" cy="18074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DTEL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63DB5182-18FB-F137-424B-13267D11CD7A}"/>
              </a:ext>
            </a:extLst>
          </p:cNvPr>
          <p:cNvSpPr/>
          <p:nvPr/>
        </p:nvSpPr>
        <p:spPr>
          <a:xfrm>
            <a:off x="2603421" y="5856368"/>
            <a:ext cx="486010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BFD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2685ACC1-24D9-2D80-479D-56BCAA4365B8}"/>
              </a:ext>
            </a:extLst>
          </p:cNvPr>
          <p:cNvSpPr/>
          <p:nvPr/>
        </p:nvSpPr>
        <p:spPr>
          <a:xfrm>
            <a:off x="3193861" y="5856367"/>
            <a:ext cx="486010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NAT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354B8745-FD7B-9138-47FE-8286165318DA}"/>
              </a:ext>
            </a:extLst>
          </p:cNvPr>
          <p:cNvSpPr/>
          <p:nvPr/>
        </p:nvSpPr>
        <p:spPr>
          <a:xfrm>
            <a:off x="3823733" y="5856367"/>
            <a:ext cx="551007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IPSEC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2AC7FAB9-BE46-FDF1-92C8-41EC576ECA6B}"/>
              </a:ext>
            </a:extLst>
          </p:cNvPr>
          <p:cNvSpPr/>
          <p:nvPr/>
        </p:nvSpPr>
        <p:spPr>
          <a:xfrm>
            <a:off x="4463281" y="5847839"/>
            <a:ext cx="551007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POE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CB2B1923-515F-BE0A-A9F1-769E8D1E5CFE}"/>
              </a:ext>
            </a:extLst>
          </p:cNvPr>
          <p:cNvSpPr/>
          <p:nvPr/>
        </p:nvSpPr>
        <p:spPr>
          <a:xfrm>
            <a:off x="1807331" y="6181788"/>
            <a:ext cx="551007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ICMP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4008083-153A-A62F-E0A2-A4DBB886DB00}"/>
              </a:ext>
            </a:extLst>
          </p:cNvPr>
          <p:cNvSpPr/>
          <p:nvPr/>
        </p:nvSpPr>
        <p:spPr>
          <a:xfrm>
            <a:off x="2498991" y="6194780"/>
            <a:ext cx="744354" cy="1737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MECSEC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96ECA8C-D78F-A9F6-3344-F258D4FEDF7B}"/>
              </a:ext>
            </a:extLst>
          </p:cNvPr>
          <p:cNvSpPr txBox="1"/>
          <p:nvPr/>
        </p:nvSpPr>
        <p:spPr>
          <a:xfrm>
            <a:off x="3300455" y="611933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19252A6-28AC-916C-28AF-C72793D38A61}"/>
              </a:ext>
            </a:extLst>
          </p:cNvPr>
          <p:cNvSpPr txBox="1"/>
          <p:nvPr/>
        </p:nvSpPr>
        <p:spPr>
          <a:xfrm>
            <a:off x="2709182" y="196909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sonic-</a:t>
            </a:r>
            <a:r>
              <a:rPr kumimoji="1" lang="en-US" altLang="zh-CN" b="1" dirty="0" err="1"/>
              <a:t>sairedis</a:t>
            </a:r>
            <a:endParaRPr kumimoji="1" lang="zh-CN" altLang="en-US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92DDC3-7615-F376-665F-65FA50DC6872}"/>
              </a:ext>
            </a:extLst>
          </p:cNvPr>
          <p:cNvSpPr txBox="1"/>
          <p:nvPr/>
        </p:nvSpPr>
        <p:spPr>
          <a:xfrm>
            <a:off x="6990469" y="3641609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sonic-</a:t>
            </a:r>
            <a:r>
              <a:rPr kumimoji="1" lang="en-US" altLang="zh-CN" b="1" dirty="0" err="1"/>
              <a:t>otairedis</a:t>
            </a:r>
            <a:endParaRPr kumimoji="1" lang="zh-CN" altLang="en-US" b="1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20DDB96-96BD-985B-3325-B332ED1CB375}"/>
              </a:ext>
            </a:extLst>
          </p:cNvPr>
          <p:cNvSpPr txBox="1"/>
          <p:nvPr/>
        </p:nvSpPr>
        <p:spPr>
          <a:xfrm>
            <a:off x="2053514" y="6478754"/>
            <a:ext cx="2574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sz="1600" dirty="0"/>
              <a:t>93K lines of </a:t>
            </a:r>
            <a:r>
              <a:rPr lang="en-US" altLang="zh-CN" sz="1600" dirty="0" err="1"/>
              <a:t>c++</a:t>
            </a:r>
            <a:r>
              <a:rPr lang="en-US" altLang="zh-CN" sz="1600" dirty="0"/>
              <a:t> source code</a:t>
            </a:r>
            <a:endParaRPr lang="zh-CN" altLang="en-US" sz="16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69065BB-5C5C-0C21-3BD1-1E004E0B9AB9}"/>
              </a:ext>
            </a:extLst>
          </p:cNvPr>
          <p:cNvSpPr txBox="1"/>
          <p:nvPr/>
        </p:nvSpPr>
        <p:spPr>
          <a:xfrm>
            <a:off x="6623317" y="6500782"/>
            <a:ext cx="2574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sz="1600" dirty="0"/>
              <a:t>10K lines of </a:t>
            </a:r>
            <a:r>
              <a:rPr lang="en-US" altLang="zh-CN" sz="1600" dirty="0" err="1"/>
              <a:t>c++</a:t>
            </a:r>
            <a:r>
              <a:rPr lang="en-US" altLang="zh-CN" sz="1600" dirty="0"/>
              <a:t> source code</a:t>
            </a:r>
            <a:endParaRPr lang="zh-CN" altLang="en-US" sz="16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5B7ED0D-CA89-88C1-0522-9B4C9BF1BB2B}"/>
              </a:ext>
            </a:extLst>
          </p:cNvPr>
          <p:cNvSpPr txBox="1"/>
          <p:nvPr/>
        </p:nvSpPr>
        <p:spPr>
          <a:xfrm>
            <a:off x="727291" y="724257"/>
            <a:ext cx="10153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sz="1800" dirty="0"/>
              <a:t>Yes and No. </a:t>
            </a:r>
            <a:r>
              <a:rPr lang="en-US" altLang="zh-CN" sz="1800" dirty="0" err="1"/>
              <a:t>Syncd-ot</a:t>
            </a:r>
            <a:r>
              <a:rPr lang="en-US" altLang="zh-CN" sz="1800" dirty="0"/>
              <a:t> can share some database infrastructure source code.</a:t>
            </a:r>
          </a:p>
          <a:p>
            <a:endParaRPr lang="en-US" altLang="zh-CN" sz="1800" dirty="0"/>
          </a:p>
          <a:p>
            <a:r>
              <a:rPr lang="en-US" altLang="zh-CN" sz="1800" dirty="0" err="1"/>
              <a:t>Syncd-ot</a:t>
            </a:r>
            <a:r>
              <a:rPr lang="en-US" altLang="zh-CN" sz="1800" dirty="0"/>
              <a:t> has the same architecture framework,  but with different domain context</a:t>
            </a:r>
            <a:r>
              <a:rPr lang="zh-CN" altLang="en-US" sz="1800" dirty="0"/>
              <a:t>，</a:t>
            </a:r>
            <a:r>
              <a:rPr lang="en-US" altLang="zh-CN" sz="1800" dirty="0"/>
              <a:t>terms</a:t>
            </a:r>
            <a:r>
              <a:rPr lang="zh-CN" altLang="en-US" sz="1800" dirty="0"/>
              <a:t> </a:t>
            </a:r>
            <a:r>
              <a:rPr lang="en-US" altLang="zh-CN" sz="1800" dirty="0"/>
              <a:t>and features.</a:t>
            </a:r>
          </a:p>
          <a:p>
            <a:r>
              <a:rPr lang="en-US" altLang="zh-CN" sz="1800" dirty="0"/>
              <a:t>Prefer pure and lean OTN implementation and without any cross IP domain reference.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6578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FFECD2D1-4C7B-05BA-4D3E-875B0ECF9F0B}"/>
              </a:ext>
            </a:extLst>
          </p:cNvPr>
          <p:cNvSpPr txBox="1"/>
          <p:nvPr/>
        </p:nvSpPr>
        <p:spPr>
          <a:xfrm>
            <a:off x="159026" y="3182291"/>
            <a:ext cx="3901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1F2328"/>
                </a:solidFill>
                <a:latin typeface="-apple-system"/>
              </a:rPr>
              <a:t>OTAI implementation</a:t>
            </a:r>
          </a:p>
          <a:p>
            <a:r>
              <a:rPr lang="en-US" altLang="zh-CN" sz="2000" b="1">
                <a:solidFill>
                  <a:srgbClr val="1F2328"/>
                </a:solidFill>
                <a:latin typeface="-apple-system"/>
              </a:rPr>
              <a:t>with optical component simulation</a:t>
            </a:r>
            <a:endParaRPr lang="zh-CN" altLang="en-US" sz="2000" b="1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D4E16-5BCE-3D06-3191-44B70AC8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43" y="1269081"/>
            <a:ext cx="8441057" cy="23409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Syncd-ot</a:t>
            </a:r>
            <a:r>
              <a:rPr kumimoji="1" lang="en-US" altLang="zh-CN" sz="2400" b="1" dirty="0"/>
              <a:t> source code analyze</a:t>
            </a:r>
            <a:endParaRPr kumimoji="1"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714DE1-B154-DBD0-5396-92EDEE10B092}"/>
              </a:ext>
            </a:extLst>
          </p:cNvPr>
          <p:cNvSpPr txBox="1"/>
          <p:nvPr/>
        </p:nvSpPr>
        <p:spPr>
          <a:xfrm>
            <a:off x="169829" y="1284126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1F2328"/>
                </a:solidFill>
                <a:latin typeface="-apple-system"/>
              </a:rPr>
              <a:t>OTAI submodule</a:t>
            </a:r>
            <a:endParaRPr lang="zh-CN" altLang="en-US" sz="2000" b="1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FC0756-71F8-E38C-21AC-4640C48B1B01}"/>
              </a:ext>
            </a:extLst>
          </p:cNvPr>
          <p:cNvSpPr/>
          <p:nvPr/>
        </p:nvSpPr>
        <p:spPr>
          <a:xfrm>
            <a:off x="3750943" y="1269081"/>
            <a:ext cx="2818822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523B254-9AE7-EC1E-C4B2-32D2DF3D6079}"/>
              </a:ext>
            </a:extLst>
          </p:cNvPr>
          <p:cNvCxnSpPr>
            <a:cxnSpLocks/>
          </p:cNvCxnSpPr>
          <p:nvPr/>
        </p:nvCxnSpPr>
        <p:spPr>
          <a:xfrm>
            <a:off x="2302401" y="1497244"/>
            <a:ext cx="1448542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F541C72-D125-EB38-9929-31A600C799EC}"/>
              </a:ext>
            </a:extLst>
          </p:cNvPr>
          <p:cNvSpPr/>
          <p:nvPr/>
        </p:nvSpPr>
        <p:spPr>
          <a:xfrm>
            <a:off x="3750943" y="2424870"/>
            <a:ext cx="2818822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B03D84-B49B-7B92-3A6E-3BDD72EA5667}"/>
              </a:ext>
            </a:extLst>
          </p:cNvPr>
          <p:cNvSpPr txBox="1"/>
          <p:nvPr/>
        </p:nvSpPr>
        <p:spPr>
          <a:xfrm>
            <a:off x="159026" y="2224814"/>
            <a:ext cx="2381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1F2328"/>
                </a:solidFill>
                <a:latin typeface="-apple-system"/>
              </a:rPr>
              <a:t>OTAI interface with </a:t>
            </a:r>
          </a:p>
          <a:p>
            <a:r>
              <a:rPr lang="en-US" altLang="zh-CN" sz="2000" b="1">
                <a:solidFill>
                  <a:srgbClr val="1F2328"/>
                </a:solidFill>
                <a:latin typeface="-apple-system"/>
              </a:rPr>
              <a:t>meta data validation</a:t>
            </a:r>
            <a:endParaRPr lang="zh-CN" altLang="en-US" sz="2000" b="1">
              <a:solidFill>
                <a:srgbClr val="1F2328"/>
              </a:solidFill>
              <a:latin typeface="-apple-system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4F5B3D5-262C-0031-EB2B-D2A481B34599}"/>
              </a:ext>
            </a:extLst>
          </p:cNvPr>
          <p:cNvCxnSpPr>
            <a:cxnSpLocks/>
          </p:cNvCxnSpPr>
          <p:nvPr/>
        </p:nvCxnSpPr>
        <p:spPr>
          <a:xfrm>
            <a:off x="2743995" y="2626667"/>
            <a:ext cx="10069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6A84060-A181-D611-AB50-27629F600A28}"/>
              </a:ext>
            </a:extLst>
          </p:cNvPr>
          <p:cNvSpPr/>
          <p:nvPr/>
        </p:nvSpPr>
        <p:spPr>
          <a:xfrm>
            <a:off x="3750943" y="3209912"/>
            <a:ext cx="2818822" cy="4001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9C88752-2A7E-F243-4461-9794F793A628}"/>
              </a:ext>
            </a:extLst>
          </p:cNvPr>
          <p:cNvCxnSpPr>
            <a:cxnSpLocks/>
          </p:cNvCxnSpPr>
          <p:nvPr/>
        </p:nvCxnSpPr>
        <p:spPr>
          <a:xfrm>
            <a:off x="2743995" y="3438741"/>
            <a:ext cx="10069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FB30E7D-9EAE-4F4D-BD5A-CA0FE41E2E46}"/>
              </a:ext>
            </a:extLst>
          </p:cNvPr>
          <p:cNvSpPr/>
          <p:nvPr/>
        </p:nvSpPr>
        <p:spPr>
          <a:xfrm>
            <a:off x="3750943" y="2026501"/>
            <a:ext cx="2818822" cy="34878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A0AAD1-2A85-90E8-E90B-29B127505D1A}"/>
              </a:ext>
            </a:extLst>
          </p:cNvPr>
          <p:cNvSpPr txBox="1"/>
          <p:nvPr/>
        </p:nvSpPr>
        <p:spPr>
          <a:xfrm>
            <a:off x="3750943" y="4165645"/>
            <a:ext cx="503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/>
              <a:t>A remote OTAI implementation. </a:t>
            </a:r>
          </a:p>
          <a:p>
            <a:r>
              <a:rPr lang="en-US" altLang="zh-CN"/>
              <a:t>Library for OTSS and </a:t>
            </a:r>
            <a:r>
              <a:rPr lang="en-US" altLang="zh-CN" err="1"/>
              <a:t>Syncd-ot</a:t>
            </a:r>
            <a:r>
              <a:rPr lang="en-US" altLang="zh-CN"/>
              <a:t> communication</a:t>
            </a:r>
          </a:p>
          <a:p>
            <a:endParaRPr lang="zh-CN" altLang="en-US"/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223CF1BC-6530-63CF-7D38-59B61A6CBB96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>
            <a:off x="6569765" y="2200894"/>
            <a:ext cx="2219673" cy="2472583"/>
          </a:xfrm>
          <a:prstGeom prst="bentConnector3">
            <a:avLst>
              <a:gd name="adj1" fmla="val 110299"/>
            </a:avLst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7A4285D-F1B0-0B24-85AE-7929C318EA5E}"/>
              </a:ext>
            </a:extLst>
          </p:cNvPr>
          <p:cNvSpPr/>
          <p:nvPr/>
        </p:nvSpPr>
        <p:spPr>
          <a:xfrm>
            <a:off x="3757292" y="2858935"/>
            <a:ext cx="2818822" cy="29943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837295AC-9168-7FB8-F3C3-180C7836CDB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76114" y="3008653"/>
            <a:ext cx="1388259" cy="2644061"/>
          </a:xfrm>
          <a:prstGeom prst="bentConnector2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ADF9F0A-7A30-F079-D789-5F841E94EDD5}"/>
              </a:ext>
            </a:extLst>
          </p:cNvPr>
          <p:cNvSpPr txBox="1"/>
          <p:nvPr/>
        </p:nvSpPr>
        <p:spPr>
          <a:xfrm>
            <a:off x="3750942" y="5612692"/>
            <a:ext cx="5322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dirty="0"/>
              <a:t>the synchronization of optical components </a:t>
            </a:r>
          </a:p>
          <a:p>
            <a:r>
              <a:rPr lang="en-US" altLang="zh-CN" dirty="0"/>
              <a:t>CRUD request handler and notification handler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DF211E-1D97-AFB3-6312-54799930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33" y="4536105"/>
            <a:ext cx="2219673" cy="232189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DE608E15-6F3A-A00E-091D-3B67824469CB}"/>
              </a:ext>
            </a:extLst>
          </p:cNvPr>
          <p:cNvSpPr/>
          <p:nvPr/>
        </p:nvSpPr>
        <p:spPr>
          <a:xfrm>
            <a:off x="10811436" y="5495365"/>
            <a:ext cx="356674" cy="346142"/>
          </a:xfrm>
          <a:prstGeom prst="ellipse">
            <a:avLst/>
          </a:prstGeom>
          <a:solidFill>
            <a:schemeClr val="bg1"/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BFB1742-879E-2A69-3DED-F25CC5AF8B4D}"/>
              </a:ext>
            </a:extLst>
          </p:cNvPr>
          <p:cNvCxnSpPr>
            <a:cxnSpLocks/>
            <a:stCxn id="8" idx="2"/>
            <a:endCxn id="8" idx="6"/>
          </p:cNvCxnSpPr>
          <p:nvPr/>
        </p:nvCxnSpPr>
        <p:spPr>
          <a:xfrm>
            <a:off x="10811436" y="5668436"/>
            <a:ext cx="356674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Syncd-ot</a:t>
            </a:r>
            <a:r>
              <a:rPr kumimoji="1" lang="en-US" altLang="zh-CN" sz="2400" b="1" dirty="0"/>
              <a:t> source code analyze</a:t>
            </a:r>
            <a:endParaRPr kumimoji="1"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23A96D-B514-FF21-F992-946FA7DCE6D9}"/>
              </a:ext>
            </a:extLst>
          </p:cNvPr>
          <p:cNvSpPr/>
          <p:nvPr/>
        </p:nvSpPr>
        <p:spPr>
          <a:xfrm>
            <a:off x="3089490" y="4338633"/>
            <a:ext cx="1005840" cy="4180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OTAI</a:t>
            </a:r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BD36B8-F09E-0C41-2444-BF675106A112}"/>
              </a:ext>
            </a:extLst>
          </p:cNvPr>
          <p:cNvSpPr/>
          <p:nvPr/>
        </p:nvSpPr>
        <p:spPr>
          <a:xfrm>
            <a:off x="5786467" y="4346259"/>
            <a:ext cx="1995863" cy="4180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OTAI metadata</a:t>
            </a:r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AD7E7CB-8089-8E7A-C444-F217986A17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95330" y="4547639"/>
            <a:ext cx="1691137" cy="762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4B0C24C-3565-404C-CF03-D93269272706}"/>
              </a:ext>
            </a:extLst>
          </p:cNvPr>
          <p:cNvSpPr txBox="1"/>
          <p:nvPr/>
        </p:nvSpPr>
        <p:spPr>
          <a:xfrm>
            <a:off x="4259204" y="4278265"/>
            <a:ext cx="1363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err="1"/>
              <a:t>Doxygen</a:t>
            </a:r>
            <a:r>
              <a:rPr lang="en-US" altLang="zh-CN"/>
              <a:t> + </a:t>
            </a:r>
            <a:r>
              <a:rPr lang="en-US" altLang="zh-CN" err="1"/>
              <a:t>Parse.pl</a:t>
            </a: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B23A2F0-C229-A558-82ED-5D68670CF2DC}"/>
              </a:ext>
            </a:extLst>
          </p:cNvPr>
          <p:cNvSpPr/>
          <p:nvPr/>
        </p:nvSpPr>
        <p:spPr>
          <a:xfrm>
            <a:off x="8858703" y="4346259"/>
            <a:ext cx="2346388" cy="4180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OTAI metadata library</a:t>
            </a:r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02E1D0B-2E8A-F969-ECF1-1F483A725D07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7782330" y="4555265"/>
            <a:ext cx="107637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E913AC-82C6-B690-E978-F6F37C78711F}"/>
              </a:ext>
            </a:extLst>
          </p:cNvPr>
          <p:cNvSpPr txBox="1"/>
          <p:nvPr/>
        </p:nvSpPr>
        <p:spPr>
          <a:xfrm>
            <a:off x="3334581" y="4834775"/>
            <a:ext cx="620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err="1"/>
              <a:t>otai</a:t>
            </a:r>
            <a:r>
              <a:rPr lang="en-US" altLang="zh-CN"/>
              <a:t>*.h</a:t>
            </a:r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558819E-280F-AF14-0579-DD4C6EB4A9B4}"/>
              </a:ext>
            </a:extLst>
          </p:cNvPr>
          <p:cNvSpPr txBox="1"/>
          <p:nvPr/>
        </p:nvSpPr>
        <p:spPr>
          <a:xfrm>
            <a:off x="6514729" y="4764270"/>
            <a:ext cx="115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err="1"/>
              <a:t>otaimetadata.h</a:t>
            </a:r>
            <a:endParaRPr lang="en-US" altLang="zh-CN"/>
          </a:p>
          <a:p>
            <a:r>
              <a:rPr lang="en-US" altLang="zh-CN" err="1"/>
              <a:t>otaimetadata.c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CB7818-FEC5-98AF-5F7E-70BA4B496CC6}"/>
              </a:ext>
            </a:extLst>
          </p:cNvPr>
          <p:cNvSpPr txBox="1"/>
          <p:nvPr/>
        </p:nvSpPr>
        <p:spPr>
          <a:xfrm>
            <a:off x="9810968" y="4765353"/>
            <a:ext cx="77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err="1"/>
              <a:t>Meta.h</a:t>
            </a:r>
            <a:endParaRPr lang="en-US" altLang="zh-CN"/>
          </a:p>
          <a:p>
            <a:r>
              <a:rPr lang="en-US" altLang="zh-CN" err="1"/>
              <a:t>Meta.cpp</a:t>
            </a:r>
            <a:endParaRPr lang="en-US" altLang="zh-CN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D7526B5-48FD-AAEB-DDE4-3690CFF1AABE}"/>
              </a:ext>
            </a:extLst>
          </p:cNvPr>
          <p:cNvSpPr/>
          <p:nvPr/>
        </p:nvSpPr>
        <p:spPr>
          <a:xfrm>
            <a:off x="909751" y="4346259"/>
            <a:ext cx="1005840" cy="4180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OTAI VS</a:t>
            </a:r>
            <a:endParaRPr kumimoji="1" lang="zh-CN" altLang="en-US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535EBC-D595-7405-DA24-E0682412DD11}"/>
              </a:ext>
            </a:extLst>
          </p:cNvPr>
          <p:cNvCxnSpPr>
            <a:stCxn id="46" idx="3"/>
            <a:endCxn id="6" idx="1"/>
          </p:cNvCxnSpPr>
          <p:nvPr/>
        </p:nvCxnSpPr>
        <p:spPr>
          <a:xfrm flipV="1">
            <a:off x="1915591" y="4547639"/>
            <a:ext cx="1173899" cy="762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0606458-94FC-6381-A170-8B793ABE2E1B}"/>
              </a:ext>
            </a:extLst>
          </p:cNvPr>
          <p:cNvSpPr txBox="1"/>
          <p:nvPr/>
        </p:nvSpPr>
        <p:spPr>
          <a:xfrm>
            <a:off x="672553" y="4834776"/>
            <a:ext cx="170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i="1">
                <a:effectLst/>
                <a:latin typeface="-apple-system"/>
              </a:rPr>
              <a:t>OtaiObjectSimulator.cpp</a:t>
            </a:r>
            <a:endParaRPr kumimoji="1" lang="zh-CN" altLang="en-US" sz="1200" i="1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58DD60D-6FF2-801F-B61D-5C99EC7F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58" y="1151063"/>
            <a:ext cx="3313230" cy="235485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AD5139A5-6C67-FF2E-DB29-D32326703E3B}"/>
              </a:ext>
            </a:extLst>
          </p:cNvPr>
          <p:cNvSpPr txBox="1"/>
          <p:nvPr/>
        </p:nvSpPr>
        <p:spPr>
          <a:xfrm>
            <a:off x="672553" y="1131468"/>
            <a:ext cx="70225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1F2328"/>
                </a:solidFill>
                <a:latin typeface="-apple-system"/>
              </a:rPr>
              <a:t>Meta OTAI interface with meta data validation</a:t>
            </a:r>
            <a:endParaRPr lang="zh-CN" altLang="en-US" sz="1800" b="1" dirty="0">
              <a:solidFill>
                <a:srgbClr val="1F2328"/>
              </a:solidFill>
              <a:latin typeface="-apple-system"/>
            </a:endParaRPr>
          </a:p>
          <a:p>
            <a:endParaRPr lang="en-US" altLang="zh-CN" b="1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1F2328"/>
                </a:solidFill>
                <a:latin typeface="-apple-system"/>
              </a:rPr>
              <a:t>Metadata is auto generated based on OTAI definition</a:t>
            </a:r>
          </a:p>
          <a:p>
            <a:endParaRPr lang="en-US" altLang="zh-CN" b="1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1F2328"/>
                </a:solidFill>
                <a:latin typeface="-apple-system"/>
              </a:rPr>
              <a:t>Meta OTAI interface involves meta data validations.</a:t>
            </a:r>
            <a:endParaRPr kumimoji="1" lang="en-US" altLang="zh-CN" sz="1600" dirty="0"/>
          </a:p>
          <a:p>
            <a:endParaRPr lang="en-US" altLang="zh-CN" b="1" dirty="0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1F2328"/>
                </a:solidFill>
                <a:latin typeface="-apple-system"/>
              </a:rPr>
              <a:t>Difficult to share SAI/meta source code.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b="1" dirty="0">
              <a:solidFill>
                <a:srgbClr val="1F2328"/>
              </a:solidFill>
              <a:latin typeface="-apple-system"/>
            </a:endParaRPr>
          </a:p>
          <a:p>
            <a:r>
              <a:rPr lang="en-US" altLang="zh-CN" b="1" dirty="0" err="1">
                <a:solidFill>
                  <a:srgbClr val="1F2328"/>
                </a:solidFill>
                <a:latin typeface="-apple-system"/>
              </a:rPr>
              <a:t>vslib</a:t>
            </a:r>
            <a:r>
              <a:rPr lang="en-US" altLang="zh-CN" b="1" dirty="0">
                <a:solidFill>
                  <a:srgbClr val="1F2328"/>
                </a:solidFill>
                <a:latin typeface="-apple-system"/>
              </a:rPr>
              <a:t> is a pure OTAI implementation with optical component simulation.</a:t>
            </a:r>
          </a:p>
          <a:p>
            <a:pPr marL="285750" indent="-285750">
              <a:buFont typeface="Wingdings" pitchFamily="2" charset="2"/>
              <a:buChar char="p"/>
            </a:pPr>
            <a:endParaRPr lang="zh-CN" altLang="en-US" b="1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F442DE-E867-E689-BF36-D4E2CB2893C2}"/>
              </a:ext>
            </a:extLst>
          </p:cNvPr>
          <p:cNvSpPr txBox="1"/>
          <p:nvPr/>
        </p:nvSpPr>
        <p:spPr>
          <a:xfrm>
            <a:off x="8340341" y="5604608"/>
            <a:ext cx="37176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virtual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sai_status_t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create(</a:t>
            </a: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_In_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sai_object_type_t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objectType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_Out_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sai_object_id_t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objectId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_In_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sai_object_id_t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switchId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_In_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uint32_t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attr_count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_In_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sai_attribute_t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attr_list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54BA0F-C2F8-5F78-1914-F34848185206}"/>
              </a:ext>
            </a:extLst>
          </p:cNvPr>
          <p:cNvSpPr txBox="1"/>
          <p:nvPr/>
        </p:nvSpPr>
        <p:spPr>
          <a:xfrm>
            <a:off x="688231" y="5556040"/>
            <a:ext cx="467685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Different parameter definitions in SAI and OTAI</a:t>
            </a:r>
          </a:p>
          <a:p>
            <a:r>
              <a:rPr lang="en-US" altLang="zh-CN" sz="14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sai_object_type_t</a:t>
            </a:r>
            <a:endParaRPr lang="en-US" altLang="zh-CN" sz="14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4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sai_object_id_t</a:t>
            </a:r>
            <a:endParaRPr lang="en-US" altLang="zh-CN" sz="14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4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sai_attribute_t</a:t>
            </a:r>
            <a:endParaRPr lang="en-US" altLang="zh-CN" sz="14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kumimoji="1" lang="en-US" altLang="zh-CN" sz="1400" dirty="0">
                <a:solidFill>
                  <a:srgbClr val="FF0000"/>
                </a:solidFill>
                <a:latin typeface="Menlo" panose="020B0609030804020204" pitchFamily="49" charset="0"/>
              </a:rPr>
              <a:t>……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835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C9A579-5B95-5A4B-47EE-9300B80D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79" y="329606"/>
            <a:ext cx="5409618" cy="6528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31B414-1F2A-81A6-74EC-F79A2150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6094895" cy="22997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D0024C-DCEE-092E-7999-69281563FFA2}"/>
              </a:ext>
            </a:extLst>
          </p:cNvPr>
          <p:cNvSpPr txBox="1"/>
          <p:nvPr/>
        </p:nvSpPr>
        <p:spPr>
          <a:xfrm>
            <a:off x="1485198" y="266912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OTAI metadata, </a:t>
            </a:r>
            <a:r>
              <a:rPr kumimoji="1" lang="en-US" altLang="zh-CN" b="1">
                <a:solidFill>
                  <a:srgbClr val="FF0000"/>
                </a:solidFill>
              </a:rPr>
              <a:t>9 files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25E7F0-1F03-6B0A-5355-882117A27418}"/>
              </a:ext>
            </a:extLst>
          </p:cNvPr>
          <p:cNvSpPr txBox="1"/>
          <p:nvPr/>
        </p:nvSpPr>
        <p:spPr>
          <a:xfrm>
            <a:off x="7537850" y="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SAI metadata, </a:t>
            </a:r>
            <a:r>
              <a:rPr kumimoji="1" lang="en-US" altLang="zh-CN" b="1">
                <a:solidFill>
                  <a:srgbClr val="FF0000"/>
                </a:solidFill>
              </a:rPr>
              <a:t>29 files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BFABE-FF74-9B85-7547-07BF2378C1E2}"/>
              </a:ext>
            </a:extLst>
          </p:cNvPr>
          <p:cNvSpPr txBox="1"/>
          <p:nvPr/>
        </p:nvSpPr>
        <p:spPr>
          <a:xfrm>
            <a:off x="87076" y="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OTAI metadata </a:t>
            </a:r>
            <a:r>
              <a:rPr kumimoji="1" lang="en-US" altLang="zh-CN"/>
              <a:t>vs </a:t>
            </a:r>
            <a:r>
              <a:rPr kumimoji="1" lang="en-US" altLang="zh-CN" b="1"/>
              <a:t>SAI metadata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425020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0D4E16-5BCE-3D06-3191-44B70AC8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72"/>
          <a:stretch/>
        </p:blipFill>
        <p:spPr>
          <a:xfrm>
            <a:off x="8906039" y="442015"/>
            <a:ext cx="3285961" cy="23409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OTAI </a:t>
            </a:r>
            <a:r>
              <a:rPr kumimoji="1" lang="en-US" altLang="zh-CN" sz="2400" b="1" err="1"/>
              <a:t>redisLib</a:t>
            </a:r>
            <a:endParaRPr kumimoji="1" lang="zh-CN" altLang="en-US" sz="2400" b="1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B30E7D-9EAE-4F4D-BD5A-CA0FE41E2E46}"/>
              </a:ext>
            </a:extLst>
          </p:cNvPr>
          <p:cNvSpPr/>
          <p:nvPr/>
        </p:nvSpPr>
        <p:spPr>
          <a:xfrm>
            <a:off x="8906039" y="1199435"/>
            <a:ext cx="2818822" cy="34878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A0AAD1-2A85-90E8-E90B-29B127505D1A}"/>
              </a:ext>
            </a:extLst>
          </p:cNvPr>
          <p:cNvSpPr txBox="1"/>
          <p:nvPr/>
        </p:nvSpPr>
        <p:spPr>
          <a:xfrm>
            <a:off x="265045" y="1088059"/>
            <a:ext cx="75506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sz="1800"/>
              <a:t>Library for OTSS and </a:t>
            </a:r>
            <a:r>
              <a:rPr lang="en-US" altLang="zh-CN" sz="1800" err="1"/>
              <a:t>Syncd-ot</a:t>
            </a:r>
            <a:r>
              <a:rPr lang="en-US" altLang="zh-CN" sz="1800"/>
              <a:t> communication, Remote OTAI implementation.</a:t>
            </a:r>
          </a:p>
          <a:p>
            <a:endParaRPr lang="en-US" altLang="zh-CN" sz="1800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err="1"/>
              <a:t>Syncd-ot</a:t>
            </a:r>
            <a:r>
              <a:rPr lang="en-US" altLang="zh-CN" sz="1600"/>
              <a:t> can receive these OTAI CRUD request from OTSS </a:t>
            </a:r>
          </a:p>
          <a:p>
            <a:endParaRPr lang="en-US" altLang="zh-CN" sz="1800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err="1"/>
              <a:t>Syncd-ot</a:t>
            </a:r>
            <a:r>
              <a:rPr lang="en-US" altLang="zh-CN" sz="1600"/>
              <a:t> can send notifications to OTSS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/>
              <a:t>Publish and subscribe message through Redis Channels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/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B11BBF2-6E20-A8CD-D643-478BF903FD3B}"/>
              </a:ext>
            </a:extLst>
          </p:cNvPr>
          <p:cNvCxnSpPr>
            <a:stCxn id="22" idx="3"/>
          </p:cNvCxnSpPr>
          <p:nvPr/>
        </p:nvCxnSpPr>
        <p:spPr>
          <a:xfrm flipV="1">
            <a:off x="7815702" y="1421296"/>
            <a:ext cx="1090337" cy="86709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F826FC4-881D-C12C-2289-5F6090058BC2}"/>
              </a:ext>
            </a:extLst>
          </p:cNvPr>
          <p:cNvSpPr txBox="1"/>
          <p:nvPr/>
        </p:nvSpPr>
        <p:spPr>
          <a:xfrm>
            <a:off x="265045" y="3959376"/>
            <a:ext cx="1059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err="1">
                <a:solidFill>
                  <a:srgbClr val="1F2328"/>
                </a:solidFill>
                <a:latin typeface="-apple-system"/>
              </a:rPr>
              <a:t>Otairedis</a:t>
            </a:r>
            <a:r>
              <a:rPr lang="en-US" altLang="zh-CN" b="1">
                <a:solidFill>
                  <a:srgbClr val="1F2328"/>
                </a:solidFill>
                <a:latin typeface="-apple-system"/>
              </a:rPr>
              <a:t> library is an implementation of OTAI interface, it cannot share </a:t>
            </a:r>
            <a:r>
              <a:rPr lang="en-US" altLang="zh-CN" b="1" err="1">
                <a:solidFill>
                  <a:srgbClr val="1F2328"/>
                </a:solidFill>
                <a:latin typeface="-apple-system"/>
              </a:rPr>
              <a:t>Sairedis</a:t>
            </a:r>
            <a:r>
              <a:rPr lang="en-US" altLang="zh-CN" b="1">
                <a:solidFill>
                  <a:srgbClr val="1F2328"/>
                </a:solidFill>
                <a:latin typeface="-apple-system"/>
              </a:rPr>
              <a:t> library source code.</a:t>
            </a:r>
          </a:p>
          <a:p>
            <a:endParaRPr lang="en-US" altLang="zh-CN" b="1">
              <a:solidFill>
                <a:srgbClr val="1F2328"/>
              </a:solidFill>
              <a:latin typeface="-apple-system"/>
            </a:endParaRPr>
          </a:p>
          <a:p>
            <a:r>
              <a:rPr lang="en-US" altLang="zh-CN" b="1">
                <a:solidFill>
                  <a:srgbClr val="1F2328"/>
                </a:solidFill>
                <a:latin typeface="-apple-system"/>
              </a:rPr>
              <a:t>But the Redis channel APIs are common between </a:t>
            </a:r>
            <a:r>
              <a:rPr lang="en-US" altLang="zh-CN" b="1" err="1">
                <a:solidFill>
                  <a:srgbClr val="1F2328"/>
                </a:solidFill>
                <a:latin typeface="-apple-system"/>
              </a:rPr>
              <a:t>Sairedis</a:t>
            </a:r>
            <a:r>
              <a:rPr lang="en-US" altLang="zh-CN" b="1">
                <a:solidFill>
                  <a:srgbClr val="1F2328"/>
                </a:solidFill>
                <a:latin typeface="-apple-system"/>
              </a:rPr>
              <a:t> and </a:t>
            </a:r>
            <a:r>
              <a:rPr lang="en-US" altLang="zh-CN" b="1" err="1">
                <a:solidFill>
                  <a:srgbClr val="1F2328"/>
                </a:solidFill>
                <a:latin typeface="-apple-system"/>
              </a:rPr>
              <a:t>Otairedis</a:t>
            </a:r>
            <a:r>
              <a:rPr lang="en-US" altLang="zh-CN" b="1">
                <a:solidFill>
                  <a:srgbClr val="1F2328"/>
                </a:solidFill>
                <a:latin typeface="-apple-system"/>
              </a:rPr>
              <a:t>,  Can they move to SWSS_COMMON?</a:t>
            </a:r>
            <a:endParaRPr lang="zh-CN" altLang="en-US" b="1">
              <a:solidFill>
                <a:srgbClr val="1F2328"/>
              </a:solidFill>
              <a:latin typeface="-apple-system"/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79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FC4A38-8780-7CD6-BD5B-54AB99705868}"/>
              </a:ext>
            </a:extLst>
          </p:cNvPr>
          <p:cNvGrpSpPr/>
          <p:nvPr/>
        </p:nvGrpSpPr>
        <p:grpSpPr>
          <a:xfrm>
            <a:off x="24195" y="431246"/>
            <a:ext cx="6294051" cy="2727422"/>
            <a:chOff x="0" y="4130578"/>
            <a:chExt cx="6294051" cy="27274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08C3BB-92FA-0A84-53CA-E2457C8B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30578"/>
              <a:ext cx="6294051" cy="272742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CBF46BB-FFF2-75B3-0E44-065035DA782B}"/>
                </a:ext>
              </a:extLst>
            </p:cNvPr>
            <p:cNvSpPr/>
            <p:nvPr/>
          </p:nvSpPr>
          <p:spPr>
            <a:xfrm>
              <a:off x="2741845" y="4401941"/>
              <a:ext cx="1923179" cy="296183"/>
            </a:xfrm>
            <a:prstGeom prst="rect">
              <a:avLst/>
            </a:prstGeom>
            <a:solidFill>
              <a:srgbClr val="92D050">
                <a:alpha val="4428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195A391-9B04-4002-DDA4-60F55810F4E1}"/>
                </a:ext>
              </a:extLst>
            </p:cNvPr>
            <p:cNvSpPr/>
            <p:nvPr/>
          </p:nvSpPr>
          <p:spPr>
            <a:xfrm>
              <a:off x="2741845" y="4942489"/>
              <a:ext cx="1923179" cy="287142"/>
            </a:xfrm>
            <a:prstGeom prst="rect">
              <a:avLst/>
            </a:prstGeom>
            <a:solidFill>
              <a:srgbClr val="92D050">
                <a:alpha val="4428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6E57CF0-B797-976D-7D62-A28777F0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74" y="431246"/>
            <a:ext cx="6072501" cy="62504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D0024C-DCEE-092E-7999-69281563FFA2}"/>
              </a:ext>
            </a:extLst>
          </p:cNvPr>
          <p:cNvSpPr txBox="1"/>
          <p:nvPr/>
        </p:nvSpPr>
        <p:spPr>
          <a:xfrm>
            <a:off x="1478752" y="3296554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OTAI </a:t>
            </a:r>
            <a:r>
              <a:rPr kumimoji="1" lang="en-US" altLang="zh-CN" b="1" err="1"/>
              <a:t>redisLib</a:t>
            </a:r>
            <a:r>
              <a:rPr kumimoji="1" lang="en-US" altLang="zh-CN" b="1"/>
              <a:t>, </a:t>
            </a:r>
            <a:r>
              <a:rPr kumimoji="1" lang="en-US" altLang="zh-CN" b="1">
                <a:solidFill>
                  <a:srgbClr val="FF0000"/>
                </a:solidFill>
              </a:rPr>
              <a:t>6 files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25E7F0-1F03-6B0A-5355-882117A27418}"/>
              </a:ext>
            </a:extLst>
          </p:cNvPr>
          <p:cNvSpPr txBox="1"/>
          <p:nvPr/>
        </p:nvSpPr>
        <p:spPr>
          <a:xfrm>
            <a:off x="7949075" y="6191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SAI </a:t>
            </a:r>
            <a:r>
              <a:rPr kumimoji="1" lang="en-US" altLang="zh-CN" b="1" err="1"/>
              <a:t>redisLib</a:t>
            </a:r>
            <a:r>
              <a:rPr kumimoji="1" lang="en-US" altLang="zh-CN" b="1"/>
              <a:t>, </a:t>
            </a:r>
            <a:r>
              <a:rPr kumimoji="1" lang="en-US" altLang="zh-CN" b="1">
                <a:solidFill>
                  <a:srgbClr val="FF0000"/>
                </a:solidFill>
              </a:rPr>
              <a:t>19 files</a:t>
            </a:r>
            <a:endParaRPr kumimoji="1"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BFABE-FF74-9B85-7547-07BF2378C1E2}"/>
              </a:ext>
            </a:extLst>
          </p:cNvPr>
          <p:cNvSpPr txBox="1"/>
          <p:nvPr/>
        </p:nvSpPr>
        <p:spPr>
          <a:xfrm>
            <a:off x="16190" y="61914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OTAI </a:t>
            </a:r>
            <a:r>
              <a:rPr kumimoji="1" lang="en-US" altLang="zh-CN" b="1" err="1"/>
              <a:t>redisLib</a:t>
            </a:r>
            <a:r>
              <a:rPr kumimoji="1" lang="en-US" altLang="zh-CN" b="1"/>
              <a:t> </a:t>
            </a:r>
            <a:r>
              <a:rPr kumimoji="1" lang="en-US" altLang="zh-CN"/>
              <a:t>vs </a:t>
            </a:r>
            <a:r>
              <a:rPr kumimoji="1" lang="en-US" altLang="zh-CN" b="1"/>
              <a:t>SAI </a:t>
            </a:r>
            <a:r>
              <a:rPr kumimoji="1" lang="en-US" altLang="zh-CN" b="1" err="1"/>
              <a:t>redisLib</a:t>
            </a:r>
            <a:endParaRPr kumimoji="1" lang="zh-CN" altLang="en-US" b="1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FD8CD3-6CC6-B8F5-1841-0304BE09742C}"/>
              </a:ext>
            </a:extLst>
          </p:cNvPr>
          <p:cNvSpPr/>
          <p:nvPr/>
        </p:nvSpPr>
        <p:spPr>
          <a:xfrm>
            <a:off x="8822080" y="676024"/>
            <a:ext cx="1923179" cy="296183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DABE17-E447-E0F3-A30F-762E472D2097}"/>
              </a:ext>
            </a:extLst>
          </p:cNvPr>
          <p:cNvSpPr/>
          <p:nvPr/>
        </p:nvSpPr>
        <p:spPr>
          <a:xfrm>
            <a:off x="8822079" y="2927912"/>
            <a:ext cx="1923179" cy="296183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C2A24A-B6EC-303C-7EAE-F84F744879EC}"/>
              </a:ext>
            </a:extLst>
          </p:cNvPr>
          <p:cNvSpPr txBox="1"/>
          <p:nvPr/>
        </p:nvSpPr>
        <p:spPr>
          <a:xfrm>
            <a:off x="335711" y="4523845"/>
            <a:ext cx="51769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sz="1800" dirty="0"/>
              <a:t>Move 2 files to SWSS_COMMON to share source code</a:t>
            </a: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Channel.cpp</a:t>
            </a:r>
            <a:r>
              <a:rPr lang="en-US" altLang="zh-CN" sz="1400" dirty="0">
                <a:solidFill>
                  <a:srgbClr val="92D050"/>
                </a:solidFill>
              </a:rPr>
              <a:t>, </a:t>
            </a: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RedisChannel.cpp</a:t>
            </a:r>
            <a:endParaRPr lang="en-US" altLang="zh-CN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9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B0C8492-1F4E-802B-01E7-4BD0248C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21"/>
            <a:ext cx="3565276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25E7F0-1F03-6B0A-5355-882117A27418}"/>
              </a:ext>
            </a:extLst>
          </p:cNvPr>
          <p:cNvSpPr txBox="1"/>
          <p:nvPr/>
        </p:nvSpPr>
        <p:spPr>
          <a:xfrm>
            <a:off x="9881741" y="247738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SAI </a:t>
            </a:r>
            <a:r>
              <a:rPr kumimoji="1" lang="en-US" altLang="zh-CN" b="1" err="1"/>
              <a:t>Syncd</a:t>
            </a:r>
            <a:endParaRPr kumimoji="1"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BFABE-FF74-9B85-7547-07BF2378C1E2}"/>
              </a:ext>
            </a:extLst>
          </p:cNvPr>
          <p:cNvSpPr txBox="1"/>
          <p:nvPr/>
        </p:nvSpPr>
        <p:spPr>
          <a:xfrm>
            <a:off x="48273" y="79913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OTAI </a:t>
            </a:r>
            <a:r>
              <a:rPr kumimoji="1" lang="en-US" altLang="zh-CN" b="1" err="1"/>
              <a:t>Syncd</a:t>
            </a:r>
            <a:r>
              <a:rPr kumimoji="1" lang="en-US" altLang="zh-CN" b="1"/>
              <a:t> </a:t>
            </a:r>
            <a:r>
              <a:rPr kumimoji="1" lang="en-US" altLang="zh-CN"/>
              <a:t>vs </a:t>
            </a:r>
            <a:r>
              <a:rPr kumimoji="1" lang="en-US" altLang="zh-CN" b="1"/>
              <a:t>SAI </a:t>
            </a:r>
            <a:r>
              <a:rPr kumimoji="1" lang="en-US" altLang="zh-CN" b="1" err="1"/>
              <a:t>Syncd</a:t>
            </a:r>
            <a:endParaRPr kumimoji="1" lang="zh-CN" altLang="en-US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65F3D3-4247-E4DA-DA64-9398721C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" y="449245"/>
            <a:ext cx="3079222" cy="482206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1D80F49-A841-B24E-0133-09977E052270}"/>
              </a:ext>
            </a:extLst>
          </p:cNvPr>
          <p:cNvSpPr/>
          <p:nvPr/>
        </p:nvSpPr>
        <p:spPr>
          <a:xfrm>
            <a:off x="1143415" y="4108020"/>
            <a:ext cx="1923179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52C431-9D76-A566-4D3B-C25DF3A76535}"/>
              </a:ext>
            </a:extLst>
          </p:cNvPr>
          <p:cNvSpPr/>
          <p:nvPr/>
        </p:nvSpPr>
        <p:spPr>
          <a:xfrm>
            <a:off x="1143415" y="907620"/>
            <a:ext cx="2080841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219D98-F15E-A29A-46D8-D9F27DB9B02D}"/>
              </a:ext>
            </a:extLst>
          </p:cNvPr>
          <p:cNvSpPr/>
          <p:nvPr/>
        </p:nvSpPr>
        <p:spPr>
          <a:xfrm>
            <a:off x="1143414" y="748071"/>
            <a:ext cx="2080841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D6EF2A-B00C-E4A8-3B54-86A509A0C17B}"/>
              </a:ext>
            </a:extLst>
          </p:cNvPr>
          <p:cNvSpPr/>
          <p:nvPr/>
        </p:nvSpPr>
        <p:spPr>
          <a:xfrm>
            <a:off x="1143413" y="588522"/>
            <a:ext cx="2080841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5AA5F6-E84A-3D3D-EAAF-13C57FE5F633}"/>
              </a:ext>
            </a:extLst>
          </p:cNvPr>
          <p:cNvSpPr/>
          <p:nvPr/>
        </p:nvSpPr>
        <p:spPr>
          <a:xfrm>
            <a:off x="1143413" y="4609888"/>
            <a:ext cx="1923179" cy="599505"/>
          </a:xfrm>
          <a:prstGeom prst="rect">
            <a:avLst/>
          </a:prstGeom>
          <a:solidFill>
            <a:schemeClr val="accent5">
              <a:lumMod val="60000"/>
              <a:lumOff val="40000"/>
              <a:alpha val="442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9867A1-D2D0-68C3-BEA8-F38B15F85271}"/>
              </a:ext>
            </a:extLst>
          </p:cNvPr>
          <p:cNvSpPr txBox="1"/>
          <p:nvPr/>
        </p:nvSpPr>
        <p:spPr>
          <a:xfrm>
            <a:off x="3066592" y="479389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1"/>
                </a:solidFill>
              </a:rPr>
              <a:t>PM module for OTN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335D34-6A62-4FAF-F350-75D896C2357B}"/>
              </a:ext>
            </a:extLst>
          </p:cNvPr>
          <p:cNvSpPr/>
          <p:nvPr/>
        </p:nvSpPr>
        <p:spPr>
          <a:xfrm>
            <a:off x="7114083" y="3544402"/>
            <a:ext cx="2080841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C2B935A-2B39-FA35-5E42-E35623BF716F}"/>
              </a:ext>
            </a:extLst>
          </p:cNvPr>
          <p:cNvSpPr/>
          <p:nvPr/>
        </p:nvSpPr>
        <p:spPr>
          <a:xfrm>
            <a:off x="7114083" y="2582281"/>
            <a:ext cx="2080841" cy="159549"/>
          </a:xfrm>
          <a:prstGeom prst="rect">
            <a:avLst/>
          </a:prstGeom>
          <a:solidFill>
            <a:srgbClr val="92D050">
              <a:alpha val="4428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09F4D1-0C27-267F-92FE-AD571560E2EF}"/>
              </a:ext>
            </a:extLst>
          </p:cNvPr>
          <p:cNvSpPr txBox="1"/>
          <p:nvPr/>
        </p:nvSpPr>
        <p:spPr>
          <a:xfrm>
            <a:off x="985575" y="520997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OTAI </a:t>
            </a:r>
            <a:r>
              <a:rPr kumimoji="1" lang="en-US" altLang="zh-CN" b="1" dirty="0" err="1"/>
              <a:t>Syncd</a:t>
            </a:r>
            <a:endParaRPr kumimoji="1"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42AD5A-C6D1-73FA-4C73-4F34A50C7905}"/>
              </a:ext>
            </a:extLst>
          </p:cNvPr>
          <p:cNvSpPr txBox="1"/>
          <p:nvPr/>
        </p:nvSpPr>
        <p:spPr>
          <a:xfrm>
            <a:off x="2294191" y="52259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25 files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FFE745-39A2-31BC-96A2-7A8BB9160A20}"/>
              </a:ext>
            </a:extLst>
          </p:cNvPr>
          <p:cNvSpPr txBox="1"/>
          <p:nvPr/>
        </p:nvSpPr>
        <p:spPr>
          <a:xfrm>
            <a:off x="10998010" y="247738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solidFill>
                  <a:srgbClr val="C00000"/>
                </a:solidFill>
              </a:rPr>
              <a:t>40 files</a:t>
            </a:r>
            <a:endParaRPr kumimoji="1" lang="zh-CN" altLang="en-US" b="1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B8D07C-B455-CCC7-A118-138C88937671}"/>
              </a:ext>
            </a:extLst>
          </p:cNvPr>
          <p:cNvSpPr txBox="1"/>
          <p:nvPr/>
        </p:nvSpPr>
        <p:spPr>
          <a:xfrm>
            <a:off x="170724" y="5687635"/>
            <a:ext cx="517699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 i="1">
                <a:effectLst/>
                <a:latin typeface="-apple-system"/>
              </a:defRPr>
            </a:lvl1pPr>
          </a:lstStyle>
          <a:p>
            <a:r>
              <a:rPr lang="en-US" altLang="zh-CN" sz="1800" dirty="0"/>
              <a:t>Move 4 files to SWSS_COMMON to share source code</a:t>
            </a: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RedisSelectableChannel.cpp</a:t>
            </a:r>
            <a:r>
              <a:rPr lang="en-US" altLang="zh-CN" sz="1400" dirty="0">
                <a:solidFill>
                  <a:srgbClr val="92D050"/>
                </a:solidFill>
              </a:rPr>
              <a:t>, </a:t>
            </a: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SelectableChannel.cpp</a:t>
            </a:r>
            <a:endParaRPr lang="en-US" altLang="zh-CN" sz="1400" dirty="0">
              <a:solidFill>
                <a:srgbClr val="92D050"/>
              </a:solidFill>
            </a:endParaRP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RedisNotificationProducer.cpp</a:t>
            </a:r>
            <a:endParaRPr lang="en-US" altLang="zh-CN" sz="1400" dirty="0">
              <a:solidFill>
                <a:srgbClr val="92D050"/>
              </a:solidFill>
            </a:endParaRPr>
          </a:p>
          <a:p>
            <a:r>
              <a:rPr lang="en-US" altLang="zh-CN" sz="1400" dirty="0" err="1">
                <a:solidFill>
                  <a:srgbClr val="92D050"/>
                </a:solidFill>
              </a:rPr>
              <a:t>NotificationQueue.cpp</a:t>
            </a:r>
            <a:endParaRPr lang="en-US" altLang="zh-CN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4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C4B6206-F8A2-B8B4-3FA0-39EB34E43CBF}"/>
              </a:ext>
            </a:extLst>
          </p:cNvPr>
          <p:cNvSpPr txBox="1"/>
          <p:nvPr/>
        </p:nvSpPr>
        <p:spPr>
          <a:xfrm>
            <a:off x="4705165" y="320483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BACKUP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19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D7BA32-F6AB-9C5E-EB58-C36CCE0B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5558"/>
            <a:ext cx="8520189" cy="23165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303591-6176-06FD-311C-BE82EF77B412}"/>
              </a:ext>
            </a:extLst>
          </p:cNvPr>
          <p:cNvSpPr txBox="1"/>
          <p:nvPr/>
        </p:nvSpPr>
        <p:spPr>
          <a:xfrm>
            <a:off x="8765569" y="4993517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i="0" err="1">
                <a:solidFill>
                  <a:srgbClr val="000000"/>
                </a:solidFill>
                <a:effectLst/>
                <a:latin typeface="Helvetica" pitchFamily="2" charset="0"/>
              </a:rPr>
              <a:t>otaimetadatautils.c</a:t>
            </a:r>
            <a:endParaRPr kumimoji="1" lang="zh-CN" altLang="en-US" sz="1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F4C32A-C03D-F059-822A-DDC51E4B814C}"/>
              </a:ext>
            </a:extLst>
          </p:cNvPr>
          <p:cNvSpPr txBox="1"/>
          <p:nvPr/>
        </p:nvSpPr>
        <p:spPr>
          <a:xfrm>
            <a:off x="8431486" y="488234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+</a:t>
            </a:r>
            <a:endParaRPr kumimoji="1" lang="zh-CN" altLang="en-US" b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98E8E8-27FD-B9E1-4244-2B529B6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922" y="4853832"/>
            <a:ext cx="1570078" cy="5981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D22C30-D4CB-1970-BD7E-876DBD4D8594}"/>
              </a:ext>
            </a:extLst>
          </p:cNvPr>
          <p:cNvSpPr txBox="1"/>
          <p:nvPr/>
        </p:nvSpPr>
        <p:spPr>
          <a:xfrm>
            <a:off x="10265806" y="489957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=</a:t>
            </a:r>
            <a:endParaRPr kumimoji="1"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0F03F4-9104-27C8-A559-9DB9BED1F2C3}"/>
              </a:ext>
            </a:extLst>
          </p:cNvPr>
          <p:cNvSpPr txBox="1"/>
          <p:nvPr/>
        </p:nvSpPr>
        <p:spPr>
          <a:xfrm>
            <a:off x="6893132" y="4102228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>
                <a:solidFill>
                  <a:srgbClr val="C00000"/>
                </a:solidFill>
              </a:rPr>
              <a:t>Auto generated</a:t>
            </a:r>
            <a:endParaRPr kumimoji="1" lang="zh-CN" altLang="en-US" sz="1400" b="1">
              <a:solidFill>
                <a:srgbClr val="C0000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1386019-925F-4C9F-E227-DF54307A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" y="0"/>
            <a:ext cx="2822772" cy="10753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EFCB76B-24C8-3570-40F1-353F4A66E814}"/>
              </a:ext>
            </a:extLst>
          </p:cNvPr>
          <p:cNvSpPr txBox="1"/>
          <p:nvPr/>
        </p:nvSpPr>
        <p:spPr>
          <a:xfrm>
            <a:off x="2893925" y="384463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 err="1"/>
              <a:t>src</a:t>
            </a:r>
            <a:r>
              <a:rPr lang="en-US" altLang="zh-CN"/>
              <a:t>/</a:t>
            </a:r>
            <a:r>
              <a:rPr lang="en-US" altLang="zh-CN" err="1"/>
              <a:t>otairedis</a:t>
            </a:r>
            <a:r>
              <a:rPr lang="en-US" altLang="zh-CN"/>
              <a:t>/OTAI/meta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E41A87-12E7-D96E-D205-542761C9F9B4}"/>
              </a:ext>
            </a:extLst>
          </p:cNvPr>
          <p:cNvSpPr txBox="1"/>
          <p:nvPr/>
        </p:nvSpPr>
        <p:spPr>
          <a:xfrm>
            <a:off x="781944" y="932015"/>
            <a:ext cx="5614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/>
              <a:t>Generate and save OTAI metadata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/>
              <a:t>Structure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/>
              <a:t>Enums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/>
              <a:t>Union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/>
              <a:t>Notification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err="1"/>
              <a:t>Apis</a:t>
            </a:r>
            <a:r>
              <a:rPr kumimoji="1" lang="en-US" altLang="zh-CN" sz="2000"/>
              <a:t>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/>
              <a:t>Serializer/ </a:t>
            </a:r>
            <a:r>
              <a:rPr kumimoji="1" lang="en-US" altLang="zh-CN" sz="2000" err="1"/>
              <a:t>deserializer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2590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94CE4-D2E1-5F0D-609D-D5D7ABFE2055}"/>
              </a:ext>
            </a:extLst>
          </p:cNvPr>
          <p:cNvSpPr txBox="1"/>
          <p:nvPr/>
        </p:nvSpPr>
        <p:spPr>
          <a:xfrm>
            <a:off x="440779" y="324901"/>
            <a:ext cx="275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-apple-system"/>
              </a:rPr>
              <a:t>Work</a:t>
            </a:r>
            <a:r>
              <a:rPr lang="en-US" altLang="zh-CN" sz="2800" b="1">
                <a:solidFill>
                  <a:srgbClr val="1F2328"/>
                </a:solidFill>
                <a:latin typeface="-apple-system"/>
              </a:rPr>
              <a:t>group Chart</a:t>
            </a:r>
            <a:endParaRPr lang="zh-CN" altLang="en-US" sz="2800" b="1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624845-8976-6457-8C58-7AE256DD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88" y="4924447"/>
            <a:ext cx="8157962" cy="17810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5F3687-5554-7300-D0AD-E94CB53A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58" y="2839400"/>
            <a:ext cx="8281422" cy="18636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97E4A5-93BB-773C-C3E3-F037DC5C52A8}"/>
              </a:ext>
            </a:extLst>
          </p:cNvPr>
          <p:cNvSpPr txBox="1"/>
          <p:nvPr/>
        </p:nvSpPr>
        <p:spPr>
          <a:xfrm>
            <a:off x="1832458" y="1013826"/>
            <a:ext cx="7789312" cy="1604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1F2328"/>
                </a:solidFill>
                <a:latin typeface="-apple-system"/>
              </a:rPr>
              <a:t>E</a:t>
            </a:r>
            <a:r>
              <a:rPr lang="en-US" altLang="zh-CN" sz="2000" b="0" i="0">
                <a:solidFill>
                  <a:srgbClr val="1F2328"/>
                </a:solidFill>
                <a:effectLst/>
                <a:latin typeface="-apple-system"/>
              </a:rPr>
              <a:t>nabling </a:t>
            </a:r>
            <a:r>
              <a:rPr lang="en-US" altLang="zh-CN" sz="2000" b="0" i="0" err="1">
                <a:solidFill>
                  <a:srgbClr val="1F2328"/>
                </a:solidFill>
                <a:effectLst/>
                <a:latin typeface="-apple-system"/>
              </a:rPr>
              <a:t>SONiC</a:t>
            </a:r>
            <a:r>
              <a:rPr lang="en-US" altLang="zh-CN" sz="2000" b="0" i="0">
                <a:solidFill>
                  <a:srgbClr val="1F2328"/>
                </a:solidFill>
                <a:effectLst/>
                <a:latin typeface="-apple-system"/>
              </a:rPr>
              <a:t> to support optical transport equipment</a:t>
            </a:r>
            <a:endParaRPr lang="en-US" altLang="zh-CN" b="0" i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Optical transponders/</a:t>
            </a:r>
            <a:r>
              <a:rPr lang="en-US" altLang="zh-CN" b="0" i="0" err="1">
                <a:solidFill>
                  <a:srgbClr val="1F2328"/>
                </a:solidFill>
                <a:effectLst/>
                <a:latin typeface="-apple-system"/>
              </a:rPr>
              <a:t>muxponders</a:t>
            </a:r>
            <a:endParaRPr lang="en-US" altLang="zh-CN" b="0" i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Optical line equipment</a:t>
            </a:r>
            <a:r>
              <a:rPr lang="en-US" altLang="zh-CN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optical amplifiers, wavelength selective switches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Optical DWDM/Grey pluggable modules on switching/routing equipment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75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90030C4B-A47A-FC6A-B714-845573B2EB97}"/>
              </a:ext>
            </a:extLst>
          </p:cNvPr>
          <p:cNvSpPr txBox="1"/>
          <p:nvPr/>
        </p:nvSpPr>
        <p:spPr>
          <a:xfrm>
            <a:off x="5040682" y="35253"/>
            <a:ext cx="7151317" cy="6694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</a:t>
            </a:r>
            <a:r>
              <a:rPr lang="en-US" altLang="zh-CN" sz="1100" b="1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_metadata_t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otai_metadata_attr_by_object_type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……</a:t>
            </a:r>
          </a:p>
          <a:p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otai_metadata_object_type_otai_linecard_attr_t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otai_metadata_object_type_otai_port_attr_t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……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altLang="zh-CN" sz="11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otai_attr_metadata_t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otai_metadata_object_type_otai_port_attr_t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……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otai_metadata_attr_OTAI_PORT_ATTR_ADMIN_STATE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……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altLang="zh-CN" sz="11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otai_attr_metadata_t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otai_metadata_attr_OTAI_PORT_ATTR_ADMIN_STATE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objecttype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OTAI_OBJECT_TYPE_PORT,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attrid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OTAI_PORT_ATTR_ADMIN_STATE,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attridname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"OTAI_PORT_ATTR_ADMIN_STATE"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.flags = (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otai_attr_flags_t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)(OTAI_ATTR_FLAGS_CREATE_AND_SET),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enummetadata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&amp;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otai_metadata_enum_otai_admin_state_t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ismandatoryoncreate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iscreateonly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iscreateandset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isreadonly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>
                <a:solidFill>
                  <a:srgbClr val="000000"/>
                </a:solidFill>
                <a:latin typeface="Menlo" panose="020B0609030804020204" pitchFamily="49" charset="0"/>
              </a:rPr>
              <a:t>……</a:t>
            </a:r>
            <a:endParaRPr lang="en-US" altLang="zh-CN" sz="11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altLang="zh-CN" sz="11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otai_enum_metadata_t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otai_metadata_enum_otai_admin_state_t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.name = 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CN" sz="1100" b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otai_admin_state_t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valuescount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.values = (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*)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otai_metadata_otai_admin_state_t_enum_values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valuesnames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otai_metadata_otai_admin_state_t_enum_values_names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altLang="zh-CN" sz="11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zh-CN" sz="11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</a:t>
            </a:r>
            <a:r>
              <a:rPr lang="en-US" altLang="zh-CN" sz="1100" b="1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stat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_metadata_t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otai_metadata_stat_by_object_type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zh-CN" sz="1100">
                <a:solidFill>
                  <a:srgbClr val="000000"/>
                </a:solidFill>
                <a:latin typeface="Menlo" panose="020B0609030804020204" pitchFamily="49" charset="0"/>
              </a:rPr>
              <a:t>……</a:t>
            </a:r>
            <a:endParaRPr lang="en-US" altLang="zh-CN" sz="11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1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otai_metadata_stat_object_type_otai_port_stat_t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sz="11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altLang="zh-CN" sz="11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C8D0E7-BB41-F30C-F53E-81F57349310A}"/>
              </a:ext>
            </a:extLst>
          </p:cNvPr>
          <p:cNvSpPr txBox="1"/>
          <p:nvPr/>
        </p:nvSpPr>
        <p:spPr>
          <a:xfrm>
            <a:off x="642302" y="1041023"/>
            <a:ext cx="2973891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@brief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Port attribute IDs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enum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otai_port_attr_t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@brief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Admin state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@type 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otai_admin_state_t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@flags CREATE_AND_SET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OTAI_PORT_ATTR_ADMIN_STATE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altLang="zh-CN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CN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@brief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Output power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@type 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otai_double_t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@unit dBm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@precision precision2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 @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iscounter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false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OTAI_PORT_STAT_OUTPUT_POWER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9BAFCE-F1DD-5CA5-14B8-56B6FDB3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3" y="0"/>
            <a:ext cx="2822772" cy="1075342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60C184FB-FECC-D6DA-45B5-9B1E07D3F75D}"/>
              </a:ext>
            </a:extLst>
          </p:cNvPr>
          <p:cNvSpPr/>
          <p:nvPr/>
        </p:nvSpPr>
        <p:spPr>
          <a:xfrm>
            <a:off x="3828641" y="5838092"/>
            <a:ext cx="974690" cy="2738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36966C5A-F37A-44FB-D6BD-175D634855BE}"/>
              </a:ext>
            </a:extLst>
          </p:cNvPr>
          <p:cNvSpPr/>
          <p:nvPr/>
        </p:nvSpPr>
        <p:spPr>
          <a:xfrm>
            <a:off x="3828641" y="2272602"/>
            <a:ext cx="974690" cy="2738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209DB0-3FC3-067E-DA18-9CF216F25B81}"/>
              </a:ext>
            </a:extLst>
          </p:cNvPr>
          <p:cNvSpPr txBox="1"/>
          <p:nvPr/>
        </p:nvSpPr>
        <p:spPr>
          <a:xfrm>
            <a:off x="3813713" y="190327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attribute</a:t>
            </a:r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15BD16-AC2A-C147-C8DF-4356B80593D0}"/>
              </a:ext>
            </a:extLst>
          </p:cNvPr>
          <p:cNvSpPr txBox="1"/>
          <p:nvPr/>
        </p:nvSpPr>
        <p:spPr>
          <a:xfrm>
            <a:off x="3766063" y="537960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statistics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52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4E78C-51F2-FE88-BA6A-CCF61F9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3702" cy="9244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B0E75F-2650-EE80-A622-F46B4460502E}"/>
              </a:ext>
            </a:extLst>
          </p:cNvPr>
          <p:cNvSpPr txBox="1"/>
          <p:nvPr/>
        </p:nvSpPr>
        <p:spPr>
          <a:xfrm>
            <a:off x="3406391" y="29765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/>
              <a:t>src/otairedis/meta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FC2DC6-91E1-5B8F-B8FE-33B7677EBCD6}"/>
              </a:ext>
            </a:extLst>
          </p:cNvPr>
          <p:cNvSpPr txBox="1"/>
          <p:nvPr/>
        </p:nvSpPr>
        <p:spPr>
          <a:xfrm>
            <a:off x="826357" y="865923"/>
            <a:ext cx="71465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000" b="1"/>
            </a:lvl1pPr>
          </a:lstStyle>
          <a:p>
            <a:r>
              <a:rPr lang="en-US" altLang="zh-CN"/>
              <a:t>OTAI API interface with metadata validation.</a:t>
            </a:r>
          </a:p>
          <a:p>
            <a:endParaRPr lang="en-US" altLang="zh-CN"/>
          </a:p>
          <a:p>
            <a:r>
              <a:rPr lang="en-US" altLang="zh-CN"/>
              <a:t>Validate all the parameters and returned values(OID, attributes, </a:t>
            </a:r>
            <a:r>
              <a:rPr lang="en-US" altLang="zh-CN" err="1"/>
              <a:t>enums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Validate notification data</a:t>
            </a:r>
          </a:p>
          <a:p>
            <a:endParaRPr lang="en-US" altLang="zh-CN"/>
          </a:p>
          <a:p>
            <a:r>
              <a:rPr lang="en-US" altLang="zh-CN"/>
              <a:t>Validate OTAI objects hierarchy (delete all children objects first)</a:t>
            </a:r>
          </a:p>
          <a:p>
            <a:endParaRPr lang="en-US" altLang="zh-CN"/>
          </a:p>
          <a:p>
            <a:r>
              <a:rPr lang="en-US" altLang="zh-CN"/>
              <a:t>Implement all OTAI APIs in </a:t>
            </a:r>
            <a:r>
              <a:rPr lang="en-US" altLang="zh-CN" err="1"/>
              <a:t>RedisRemoteOtaiInterface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8F2FB7-81D0-AC46-C76E-8B2C323B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8" y="3650183"/>
            <a:ext cx="11446747" cy="2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B0E75F-2650-EE80-A622-F46B4460502E}"/>
              </a:ext>
            </a:extLst>
          </p:cNvPr>
          <p:cNvSpPr txBox="1"/>
          <p:nvPr/>
        </p:nvSpPr>
        <p:spPr>
          <a:xfrm>
            <a:off x="3406391" y="297655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 err="1"/>
              <a:t>src</a:t>
            </a:r>
            <a:r>
              <a:rPr lang="en-US" altLang="zh-CN"/>
              <a:t>/</a:t>
            </a:r>
            <a:r>
              <a:rPr lang="en-US" altLang="zh-CN" err="1"/>
              <a:t>otairedis</a:t>
            </a:r>
            <a:r>
              <a:rPr lang="en-US" altLang="zh-CN"/>
              <a:t>/lib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FC2DC6-91E1-5B8F-B8FE-33B7677EBCD6}"/>
              </a:ext>
            </a:extLst>
          </p:cNvPr>
          <p:cNvSpPr txBox="1"/>
          <p:nvPr/>
        </p:nvSpPr>
        <p:spPr>
          <a:xfrm>
            <a:off x="625390" y="1147277"/>
            <a:ext cx="8767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000" b="1"/>
            </a:lvl1pPr>
          </a:lstStyle>
          <a:p>
            <a:r>
              <a:rPr lang="en-US" altLang="zh-CN"/>
              <a:t>OTAI API implementation between OTSS and </a:t>
            </a:r>
            <a:r>
              <a:rPr lang="en-US" altLang="zh-CN" err="1"/>
              <a:t>Syncd</a:t>
            </a:r>
            <a:r>
              <a:rPr lang="en-US" altLang="zh-CN"/>
              <a:t>-OT.</a:t>
            </a:r>
          </a:p>
          <a:p>
            <a:endParaRPr lang="en-US" altLang="zh-CN"/>
          </a:p>
          <a:p>
            <a:r>
              <a:rPr lang="en-US" altLang="zh-CN" err="1"/>
              <a:t>libOtairedis.la</a:t>
            </a:r>
            <a:r>
              <a:rPr lang="en-US" altLang="zh-CN"/>
              <a:t> implements </a:t>
            </a:r>
            <a:r>
              <a:rPr lang="en-US" altLang="zh-CN" err="1"/>
              <a:t>Otai</a:t>
            </a:r>
            <a:r>
              <a:rPr lang="en-US" altLang="zh-CN"/>
              <a:t> APIs, </a:t>
            </a:r>
            <a:r>
              <a:rPr lang="en-US" altLang="zh-CN" err="1"/>
              <a:t>Syncd</a:t>
            </a:r>
            <a:r>
              <a:rPr lang="en-US" altLang="zh-CN"/>
              <a:t>-OT can receive these OTAI CRUD APIs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B05E4-696D-2C44-B6AC-E2BEC642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597735" cy="6669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7C5D9A-F262-3369-D864-5010CF4D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1173"/>
            <a:ext cx="12192000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B0E75F-2650-EE80-A622-F46B4460502E}"/>
              </a:ext>
            </a:extLst>
          </p:cNvPr>
          <p:cNvSpPr txBox="1"/>
          <p:nvPr/>
        </p:nvSpPr>
        <p:spPr>
          <a:xfrm>
            <a:off x="170822" y="147996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/>
              <a:t>OTSS and </a:t>
            </a:r>
            <a:r>
              <a:rPr lang="en-US" altLang="zh-CN" err="1"/>
              <a:t>Syncd</a:t>
            </a:r>
            <a:r>
              <a:rPr lang="en-US" altLang="zh-CN"/>
              <a:t> Interactions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57828-AE1A-35EE-2D47-1B8E61C255A6}"/>
              </a:ext>
            </a:extLst>
          </p:cNvPr>
          <p:cNvSpPr txBox="1"/>
          <p:nvPr/>
        </p:nvSpPr>
        <p:spPr>
          <a:xfrm>
            <a:off x="653144" y="984738"/>
            <a:ext cx="967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000" b="1"/>
            </a:lvl1pPr>
          </a:lstStyle>
          <a:p>
            <a:r>
              <a:rPr lang="en-US" altLang="zh-CN"/>
              <a:t>OTSS call </a:t>
            </a:r>
            <a:r>
              <a:rPr lang="en-US" altLang="zh-CN" err="1"/>
              <a:t>libotairedis.la</a:t>
            </a:r>
            <a:r>
              <a:rPr lang="en-US" altLang="zh-CN"/>
              <a:t> to send CRUD requests to </a:t>
            </a:r>
            <a:r>
              <a:rPr lang="en-US" altLang="zh-CN" err="1"/>
              <a:t>Syncd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It involves </a:t>
            </a:r>
            <a:r>
              <a:rPr lang="en-US" altLang="zh-CN" err="1"/>
              <a:t>libotaimetadata.la</a:t>
            </a:r>
            <a:r>
              <a:rPr lang="en-US" altLang="zh-CN"/>
              <a:t> and </a:t>
            </a:r>
            <a:r>
              <a:rPr lang="en-US" altLang="zh-CN" err="1"/>
              <a:t>libotaimeta.la</a:t>
            </a:r>
            <a:r>
              <a:rPr lang="en-US" altLang="zh-CN"/>
              <a:t> for metadata validation and serializer/</a:t>
            </a:r>
            <a:r>
              <a:rPr lang="en-US" altLang="zh-CN" err="1"/>
              <a:t>deserializer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B9266D-885D-488B-8F76-8104AE76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6321"/>
            <a:ext cx="12192000" cy="29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9EFCB76B-24C8-3570-40F1-353F4A66E814}"/>
              </a:ext>
            </a:extLst>
          </p:cNvPr>
          <p:cNvSpPr txBox="1"/>
          <p:nvPr/>
        </p:nvSpPr>
        <p:spPr>
          <a:xfrm>
            <a:off x="90435" y="1895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/>
              <a:t>Create Functions in Meta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3C5F21-E76F-1559-CAF2-31F2B2578456}"/>
              </a:ext>
            </a:extLst>
          </p:cNvPr>
          <p:cNvSpPr txBox="1"/>
          <p:nvPr/>
        </p:nvSpPr>
        <p:spPr>
          <a:xfrm>
            <a:off x="261257" y="783771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otai_status_t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redis_create_linecard_uniq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_Out_ </a:t>
            </a:r>
            <a:r>
              <a:rPr lang="en-US" altLang="zh-CN" b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otai_object_id_t</a:t>
            </a:r>
            <a:r>
              <a:rPr lang="en-US" altLang="zh-CN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linecard_id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_In_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uint32_t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attr_count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_In_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otai_attribute_t</a:t>
            </a:r>
            <a:r>
              <a:rPr lang="en-US" altLang="zh-CN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attr_list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B63A67-BC94-5F91-C1DB-5534B04729D0}"/>
              </a:ext>
            </a:extLst>
          </p:cNvPr>
          <p:cNvSpPr txBox="1"/>
          <p:nvPr/>
        </p:nvSpPr>
        <p:spPr>
          <a:xfrm>
            <a:off x="180871" y="2341486"/>
            <a:ext cx="669285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int32_t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otai_status_t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uint64_t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otai_object_id_t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otai_attribute_t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otai_attr_id_t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id;</a:t>
            </a:r>
          </a:p>
          <a:p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otai_attribute_value_t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otai_attribute_t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altLang="zh-CN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uint32_t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otai_attr_id_t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union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otai_attribute_value_t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 @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validonly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meta-&gt;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attrvaluetype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== OTAI_ATTR_VALUE_TYPE_BOOL 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booldata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 @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validonly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meta-&gt;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attrvaluetype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== OTAI_ATTR_VALUE_TYPE_CHARDATA 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2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chardata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512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/** @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validonly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meta-&gt;</a:t>
            </a:r>
            <a:r>
              <a:rPr lang="en-US" altLang="zh-CN" sz="12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attrvaluetype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== OTAI_ATTR_VALUE_TYPE_UINT8 */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otai_uint8_t u8;</a:t>
            </a:r>
          </a:p>
          <a:p>
            <a:endParaRPr lang="en-US" altLang="zh-CN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……</a:t>
            </a:r>
          </a:p>
          <a:p>
            <a:r>
              <a:rPr lang="en-US" altLang="zh-CN" sz="12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599C-FC38-EBD7-EFD3-104742E08BB4}"/>
              </a:ext>
            </a:extLst>
          </p:cNvPr>
          <p:cNvSpPr txBox="1"/>
          <p:nvPr/>
        </p:nvSpPr>
        <p:spPr>
          <a:xfrm>
            <a:off x="7013750" y="2341486"/>
            <a:ext cx="4786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INT32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sai_status_t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typedef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uint64_t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sai_object_id_t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altLang="zh-CN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9EFCB76B-24C8-3570-40F1-353F4A66E814}"/>
              </a:ext>
            </a:extLst>
          </p:cNvPr>
          <p:cNvSpPr txBox="1"/>
          <p:nvPr/>
        </p:nvSpPr>
        <p:spPr>
          <a:xfrm>
            <a:off x="0" y="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/>
              <a:t>Create Function in Meta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3C5F21-E76F-1559-CAF2-31F2B2578456}"/>
              </a:ext>
            </a:extLst>
          </p:cNvPr>
          <p:cNvSpPr txBox="1"/>
          <p:nvPr/>
        </p:nvSpPr>
        <p:spPr>
          <a:xfrm>
            <a:off x="261256" y="783771"/>
            <a:ext cx="7275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otai_status_t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redis_create_linecard_uniq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_Out_ </a:t>
            </a:r>
            <a:r>
              <a:rPr lang="en-US" altLang="zh-CN" b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otai_object_id_t</a:t>
            </a:r>
            <a:r>
              <a:rPr lang="en-US" altLang="zh-CN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linecard_id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_In_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uint32_t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attr_count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_In_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otai_attribute_t</a:t>
            </a:r>
            <a:r>
              <a:rPr lang="en-US" altLang="zh-CN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attr_list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DBD35-89C0-ADFA-873A-3CBCA9FFB8AD}"/>
              </a:ext>
            </a:extLst>
          </p:cNvPr>
          <p:cNvSpPr txBox="1"/>
          <p:nvPr/>
        </p:nvSpPr>
        <p:spPr>
          <a:xfrm>
            <a:off x="1245996" y="2727458"/>
            <a:ext cx="54841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status = context-&gt;</a:t>
            </a:r>
            <a:r>
              <a:rPr lang="en-US" altLang="zh-CN" b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m_meta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-&gt;create(</a:t>
            </a:r>
          </a:p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objectType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objectId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linecardId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attr_count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attr_list</a:t>
            </a:r>
            <a:r>
              <a:rPr lang="en-US" altLang="zh-CN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B6A977-A308-691C-20B4-800E777A25A5}"/>
              </a:ext>
            </a:extLst>
          </p:cNvPr>
          <p:cNvSpPr txBox="1"/>
          <p:nvPr/>
        </p:nvSpPr>
        <p:spPr>
          <a:xfrm>
            <a:off x="1350690" y="5699771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sai_metadata_all_object_type_infos</a:t>
            </a:r>
            <a:endParaRPr lang="en-US" altLang="zh-CN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6A5B4A-0178-CB10-5E72-D05C8AA9AC39}"/>
              </a:ext>
            </a:extLst>
          </p:cNvPr>
          <p:cNvSpPr txBox="1"/>
          <p:nvPr/>
        </p:nvSpPr>
        <p:spPr>
          <a:xfrm>
            <a:off x="214160" y="5079900"/>
            <a:ext cx="1017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000" b="1"/>
            </a:lvl1pPr>
          </a:lstStyle>
          <a:p>
            <a:r>
              <a:rPr lang="en-US" altLang="zh-CN"/>
              <a:t>Metadata class is type sensitive, and deeply coupled with SAI and OTAI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0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865A47-48A9-2137-7FDA-6DDEE267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3787"/>
            <a:ext cx="12157502" cy="37842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98148A-4A12-02CB-B1BB-5A8B4B570715}"/>
              </a:ext>
            </a:extLst>
          </p:cNvPr>
          <p:cNvSpPr txBox="1"/>
          <p:nvPr/>
        </p:nvSpPr>
        <p:spPr>
          <a:xfrm>
            <a:off x="357810" y="687048"/>
            <a:ext cx="10241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000" b="1"/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/>
              <a:t>Move database common infrastructure to SWSS_COMMON</a:t>
            </a:r>
          </a:p>
          <a:p>
            <a:endParaRPr lang="en-US" altLang="zh-CN" sz="1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/>
              <a:t>Two parallel and independent APIs (SAI and OTAI)</a:t>
            </a:r>
          </a:p>
          <a:p>
            <a:r>
              <a:rPr lang="en-US" altLang="zh-CN" sz="1800"/>
              <a:t>Meta/</a:t>
            </a:r>
          </a:p>
          <a:p>
            <a:r>
              <a:rPr lang="en-US" altLang="zh-CN" sz="1800"/>
              <a:t>Lib/</a:t>
            </a:r>
          </a:p>
          <a:p>
            <a:r>
              <a:rPr lang="en-US" altLang="zh-CN" sz="1800"/>
              <a:t>Sai</a:t>
            </a:r>
          </a:p>
          <a:p>
            <a:endParaRPr lang="en-US"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/>
              <a:t>OTN group maintenance the OTAI APIs and metadata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D93E48-B882-FE0A-94C9-C71DBBA3E523}"/>
              </a:ext>
            </a:extLst>
          </p:cNvPr>
          <p:cNvSpPr txBox="1"/>
          <p:nvPr/>
        </p:nvSpPr>
        <p:spPr>
          <a:xfrm>
            <a:off x="184936" y="61914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b="1"/>
            </a:lvl1pPr>
          </a:lstStyle>
          <a:p>
            <a:r>
              <a:rPr lang="en-US" altLang="zh-CN"/>
              <a:t>Option1: OTAI and Sai in different repository 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BC8FC8-FAE9-E656-E76E-F1F983C2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64" y="3409400"/>
            <a:ext cx="227244" cy="336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1C73D8-3943-36E8-9267-6A29C8D8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093" y="687048"/>
            <a:ext cx="3848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94CE4-D2E1-5F0D-609D-D5D7ABFE2055}"/>
              </a:ext>
            </a:extLst>
          </p:cNvPr>
          <p:cNvSpPr txBox="1"/>
          <p:nvPr/>
        </p:nvSpPr>
        <p:spPr>
          <a:xfrm>
            <a:off x="269321" y="329979"/>
            <a:ext cx="295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err="1"/>
              <a:t>SONiC</a:t>
            </a:r>
            <a:r>
              <a:rPr lang="en-US" altLang="zh-CN"/>
              <a:t> Deliverables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12D530-563A-3F87-2228-FFEF1F0A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20" y="5104563"/>
            <a:ext cx="4345940" cy="1121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D37EC3-5BCC-4C17-34F4-3D182176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90" y="3115074"/>
            <a:ext cx="4142600" cy="10526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6D83BD-D6EF-E523-3E1D-E3FA0C46A874}"/>
              </a:ext>
            </a:extLst>
          </p:cNvPr>
          <p:cNvSpPr txBox="1"/>
          <p:nvPr/>
        </p:nvSpPr>
        <p:spPr>
          <a:xfrm>
            <a:off x="269321" y="2849800"/>
            <a:ext cx="2037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1F2328"/>
                </a:solidFill>
                <a:latin typeface="-apple-system"/>
              </a:rPr>
              <a:t>Switch/Router/...</a:t>
            </a:r>
            <a:endParaRPr lang="zh-CN" altLang="en-US" sz="200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21B110-7916-83DD-583B-8FAF8E9A649D}"/>
              </a:ext>
            </a:extLst>
          </p:cNvPr>
          <p:cNvSpPr txBox="1"/>
          <p:nvPr/>
        </p:nvSpPr>
        <p:spPr>
          <a:xfrm>
            <a:off x="103921" y="4904508"/>
            <a:ext cx="278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1F2328"/>
                </a:solidFill>
                <a:latin typeface="-apple-system"/>
              </a:rPr>
              <a:t>Optical Transport Device</a:t>
            </a:r>
            <a:endParaRPr lang="zh-CN" altLang="en-US" sz="200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4CF65C-575D-7278-0A2D-2FE50CE8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269" y="1513067"/>
            <a:ext cx="1837572" cy="8628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E6351F-97C8-8E55-9AF3-1B1EF560FAAE}"/>
              </a:ext>
            </a:extLst>
          </p:cNvPr>
          <p:cNvSpPr txBox="1"/>
          <p:nvPr/>
        </p:nvSpPr>
        <p:spPr>
          <a:xfrm>
            <a:off x="6391770" y="2930408"/>
            <a:ext cx="567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make configure PLATFORM=[</a:t>
            </a:r>
            <a:r>
              <a:rPr lang="en-US" altLang="zh-CN" sz="120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ASIC_VENDOR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] PLATFORM_ARCH=arm64</a:t>
            </a:r>
          </a:p>
          <a:p>
            <a:endParaRPr lang="en-US" altLang="zh-CN" sz="120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CN" sz="120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ASIC_VENDOR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 in [barefoot, 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broadcom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marvell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mellanox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..., vs]</a:t>
            </a:r>
          </a:p>
          <a:p>
            <a:endParaRPr lang="en-US" altLang="zh-CN" sz="120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make target/sonic-</a:t>
            </a:r>
            <a:r>
              <a:rPr lang="en-US" altLang="zh-CN" sz="1200" err="1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ASIC_VENDOR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.bin</a:t>
            </a:r>
            <a:endParaRPr lang="zh-CN" altLang="en-US" sz="120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A13210-29E1-23EA-B27F-1EA2C1289527}"/>
              </a:ext>
            </a:extLst>
          </p:cNvPr>
          <p:cNvSpPr txBox="1"/>
          <p:nvPr/>
        </p:nvSpPr>
        <p:spPr>
          <a:xfrm>
            <a:off x="6451600" y="4937760"/>
            <a:ext cx="5636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make configure PLATFORM=[</a:t>
            </a:r>
            <a:r>
              <a:rPr lang="en-US" altLang="zh-CN" sz="1200">
                <a:solidFill>
                  <a:srgbClr val="00B0F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OTN_VENDOR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] PLATFORM_ARCH=arm64</a:t>
            </a:r>
          </a:p>
          <a:p>
            <a:endParaRPr kumimoji="1" lang="en-US" altLang="zh-CN"/>
          </a:p>
          <a:p>
            <a:r>
              <a:rPr lang="en-US" altLang="zh-CN" sz="1200">
                <a:solidFill>
                  <a:srgbClr val="00B0F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OTN_VENDOR 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in [ot-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accelink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ot-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molex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ot-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infinera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, ot-vs]</a:t>
            </a:r>
          </a:p>
          <a:p>
            <a:endParaRPr kumimoji="1" lang="en-US" altLang="zh-CN"/>
          </a:p>
          <a:p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make target/sonic-</a:t>
            </a:r>
            <a:r>
              <a:rPr lang="en-US" altLang="zh-CN" sz="1200" err="1">
                <a:solidFill>
                  <a:srgbClr val="00B0F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OTN_VENDOR</a:t>
            </a:r>
            <a:r>
              <a:rPr lang="en-US" altLang="zh-CN" sz="1200" err="1">
                <a:latin typeface="Gungsuh" panose="02030600000101010101" pitchFamily="18" charset="-127"/>
                <a:ea typeface="Gungsuh" panose="02030600000101010101" pitchFamily="18" charset="-127"/>
              </a:rPr>
              <a:t>.bin</a:t>
            </a:r>
            <a:endParaRPr lang="zh-CN" altLang="en-US" sz="120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94CE4-D2E1-5F0D-609D-D5D7ABFE2055}"/>
              </a:ext>
            </a:extLst>
          </p:cNvPr>
          <p:cNvSpPr txBox="1"/>
          <p:nvPr/>
        </p:nvSpPr>
        <p:spPr>
          <a:xfrm>
            <a:off x="47433" y="178526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err="1"/>
              <a:t>SONiC</a:t>
            </a:r>
            <a:r>
              <a:rPr lang="en-US" altLang="zh-CN"/>
              <a:t> Architecture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4ED78-7A74-35ED-711B-9AEF7CDB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" y="922201"/>
            <a:ext cx="7692310" cy="593579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852D7A-D048-F876-7EED-DB6D6ED70538}"/>
              </a:ext>
            </a:extLst>
          </p:cNvPr>
          <p:cNvSpPr txBox="1"/>
          <p:nvPr/>
        </p:nvSpPr>
        <p:spPr>
          <a:xfrm>
            <a:off x="8170817" y="2020098"/>
            <a:ext cx="3711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make configure PLATFORM=[</a:t>
            </a:r>
            <a:r>
              <a:rPr lang="en-US" altLang="zh-CN" sz="120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ASIC_VENDOR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]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103527-5BAC-7CE2-A0C0-9DA8F4DFB3F8}"/>
              </a:ext>
            </a:extLst>
          </p:cNvPr>
          <p:cNvSpPr txBox="1"/>
          <p:nvPr/>
        </p:nvSpPr>
        <p:spPr>
          <a:xfrm>
            <a:off x="8170817" y="2602929"/>
            <a:ext cx="42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OTN features are disabled by default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en-US" altLang="zh-CN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Native </a:t>
            </a:r>
            <a:r>
              <a:rPr lang="en-US" altLang="zh-CN" err="1">
                <a:solidFill>
                  <a:srgbClr val="1F2328"/>
                </a:solidFill>
                <a:latin typeface="-apple-system"/>
              </a:rPr>
              <a:t>SONiC</a:t>
            </a:r>
            <a:r>
              <a:rPr lang="en-US" altLang="zh-CN">
                <a:solidFill>
                  <a:srgbClr val="1F2328"/>
                </a:solidFill>
                <a:latin typeface="-apple-system"/>
              </a:rPr>
              <a:t> for Switch and Router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1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E31BDF-7867-A721-6818-1309414C279D}"/>
              </a:ext>
            </a:extLst>
          </p:cNvPr>
          <p:cNvSpPr txBox="1"/>
          <p:nvPr/>
        </p:nvSpPr>
        <p:spPr>
          <a:xfrm>
            <a:off x="0" y="109331"/>
            <a:ext cx="4203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err="1"/>
              <a:t>SONiC</a:t>
            </a:r>
            <a:r>
              <a:rPr lang="en-US" altLang="zh-CN"/>
              <a:t> for pure OTN Device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9CEFE-23DC-438C-E619-569E39E79A13}"/>
              </a:ext>
            </a:extLst>
          </p:cNvPr>
          <p:cNvSpPr txBox="1"/>
          <p:nvPr/>
        </p:nvSpPr>
        <p:spPr>
          <a:xfrm>
            <a:off x="7739743" y="1762598"/>
            <a:ext cx="422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Gungsuh" panose="02030600000101010101" pitchFamily="18" charset="-127"/>
                <a:ea typeface="Gungsuh" panose="02030600000101010101" pitchFamily="18" charset="-127"/>
              </a:rPr>
              <a:t>make configure PLATFORM=[</a:t>
            </a:r>
            <a:r>
              <a:rPr lang="en-US" altLang="zh-CN" sz="1400">
                <a:solidFill>
                  <a:srgbClr val="00B0F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OTN_VENDOR</a:t>
            </a:r>
            <a:r>
              <a:rPr lang="en-US" altLang="zh-CN" sz="1400">
                <a:latin typeface="Gungsuh" panose="02030600000101010101" pitchFamily="18" charset="-127"/>
                <a:ea typeface="Gungsuh" panose="02030600000101010101" pitchFamily="18" charset="-127"/>
              </a:rPr>
              <a:t>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AAA4A8-E1EC-7446-81C3-57AB37377533}"/>
              </a:ext>
            </a:extLst>
          </p:cNvPr>
          <p:cNvSpPr txBox="1"/>
          <p:nvPr/>
        </p:nvSpPr>
        <p:spPr>
          <a:xfrm>
            <a:off x="7718102" y="3667280"/>
            <a:ext cx="4234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OTN features and enhancement are </a:t>
            </a:r>
            <a:r>
              <a:rPr lang="en-US" altLang="zh-CN">
                <a:solidFill>
                  <a:srgbClr val="00B0F0"/>
                </a:solidFill>
                <a:latin typeface="-apple-system"/>
              </a:rPr>
              <a:t>Enabled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en-US" altLang="zh-CN" b="0" i="0">
              <a:solidFill>
                <a:srgbClr val="00B0F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Some </a:t>
            </a:r>
            <a:r>
              <a:rPr lang="en-US" altLang="zh-CN" err="1">
                <a:solidFill>
                  <a:srgbClr val="1F2328"/>
                </a:solidFill>
                <a:latin typeface="-apple-system"/>
              </a:rPr>
              <a:t>SONiC</a:t>
            </a:r>
            <a:r>
              <a:rPr lang="en-US" altLang="zh-CN">
                <a:solidFill>
                  <a:srgbClr val="1F2328"/>
                </a:solidFill>
                <a:latin typeface="-apple-system"/>
              </a:rPr>
              <a:t> IP features are disabled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1CF6F5-9B05-8E2D-A54A-84BA7BD1B560}"/>
              </a:ext>
            </a:extLst>
          </p:cNvPr>
          <p:cNvSpPr txBox="1"/>
          <p:nvPr/>
        </p:nvSpPr>
        <p:spPr>
          <a:xfrm>
            <a:off x="7739743" y="2461877"/>
            <a:ext cx="3548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1F2328"/>
                </a:solidFill>
                <a:latin typeface="-apple-system"/>
              </a:rPr>
              <a:t>OTN Feature Toggle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:</a:t>
            </a:r>
          </a:p>
          <a:p>
            <a:endParaRPr lang="en-US" altLang="zh-CN" sz="120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ED138D-8622-091B-2B06-EF3638F3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14" y="2503889"/>
            <a:ext cx="1003300" cy="31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9D59BA-DC96-46CC-1C06-E2432A2A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" y="830387"/>
            <a:ext cx="7530572" cy="591828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27738E-1A5D-374A-C453-1327A65B314D}"/>
              </a:ext>
            </a:extLst>
          </p:cNvPr>
          <p:cNvSpPr txBox="1"/>
          <p:nvPr/>
        </p:nvSpPr>
        <p:spPr>
          <a:xfrm>
            <a:off x="8011797" y="2837355"/>
            <a:ext cx="363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>
                <a:solidFill>
                  <a:srgbClr val="1F2328"/>
                </a:solidFill>
                <a:latin typeface="-apple-system"/>
              </a:rPr>
              <a:t>files/</a:t>
            </a:r>
            <a:r>
              <a:rPr lang="en-US" altLang="zh-CN" i="1" err="1">
                <a:solidFill>
                  <a:srgbClr val="1F2328"/>
                </a:solidFill>
                <a:latin typeface="-apple-system"/>
              </a:rPr>
              <a:t>build_templates</a:t>
            </a:r>
            <a:r>
              <a:rPr lang="en-US" altLang="zh-CN" i="1">
                <a:solidFill>
                  <a:srgbClr val="1F2328"/>
                </a:solidFill>
                <a:latin typeface="-apple-system"/>
              </a:rPr>
              <a:t>/init_cfg.json.j2</a:t>
            </a:r>
            <a:endParaRPr lang="zh-CN" altLang="en-US" i="1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051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E31BDF-7867-A721-6818-1309414C279D}"/>
              </a:ext>
            </a:extLst>
          </p:cNvPr>
          <p:cNvSpPr txBox="1"/>
          <p:nvPr/>
        </p:nvSpPr>
        <p:spPr>
          <a:xfrm>
            <a:off x="0" y="215727"/>
            <a:ext cx="454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err="1"/>
              <a:t>SONiC</a:t>
            </a:r>
            <a:r>
              <a:rPr lang="en-US" altLang="zh-CN"/>
              <a:t> for IP over OTN Device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1CF6F5-9B05-8E2D-A54A-84BA7BD1B560}"/>
              </a:ext>
            </a:extLst>
          </p:cNvPr>
          <p:cNvSpPr txBox="1"/>
          <p:nvPr/>
        </p:nvSpPr>
        <p:spPr>
          <a:xfrm>
            <a:off x="8227704" y="3979188"/>
            <a:ext cx="3548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1F2328"/>
                </a:solidFill>
                <a:latin typeface="-apple-system"/>
              </a:rPr>
              <a:t>OTN Feature Toggle</a:t>
            </a:r>
            <a:r>
              <a:rPr lang="en-US" altLang="zh-CN" sz="1200">
                <a:latin typeface="Gungsuh" panose="02030600000101010101" pitchFamily="18" charset="-127"/>
                <a:ea typeface="Gungsuh" panose="02030600000101010101" pitchFamily="18" charset="-127"/>
              </a:rPr>
              <a:t>:</a:t>
            </a:r>
          </a:p>
          <a:p>
            <a:endParaRPr lang="en-US" altLang="zh-CN" sz="120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ED138D-8622-091B-2B06-EF3638F3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009" y="4017083"/>
            <a:ext cx="1003300" cy="317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57B2FA-84B3-C370-3131-F23D77D5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" y="738947"/>
            <a:ext cx="7727203" cy="602761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282161-B337-2A29-9890-C16B2AB84F4F}"/>
              </a:ext>
            </a:extLst>
          </p:cNvPr>
          <p:cNvSpPr txBox="1"/>
          <p:nvPr/>
        </p:nvSpPr>
        <p:spPr>
          <a:xfrm>
            <a:off x="7884442" y="2088775"/>
            <a:ext cx="4297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Gungsuh" panose="02030600000101010101" pitchFamily="18" charset="-127"/>
                <a:ea typeface="Gungsuh" panose="02030600000101010101" pitchFamily="18" charset="-127"/>
              </a:rPr>
              <a:t>make configure PLATFORM=[</a:t>
            </a:r>
            <a:r>
              <a:rPr lang="en-US" altLang="zh-CN" sz="140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ASIC_VENDOR</a:t>
            </a:r>
            <a:r>
              <a:rPr lang="en-US" altLang="zh-CN" sz="1400">
                <a:latin typeface="Gungsuh" panose="02030600000101010101" pitchFamily="18" charset="-127"/>
                <a:ea typeface="Gungsuh" panose="02030600000101010101" pitchFamily="18" charset="-127"/>
              </a:rPr>
              <a:t>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8AF9AE-05B0-78CF-7FC6-37AFF32FF6CC}"/>
              </a:ext>
            </a:extLst>
          </p:cNvPr>
          <p:cNvSpPr txBox="1"/>
          <p:nvPr/>
        </p:nvSpPr>
        <p:spPr>
          <a:xfrm>
            <a:off x="7884442" y="2403766"/>
            <a:ext cx="4234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Native </a:t>
            </a:r>
            <a:r>
              <a:rPr lang="en-US" altLang="zh-CN" err="1">
                <a:solidFill>
                  <a:srgbClr val="1F2328"/>
                </a:solidFill>
                <a:latin typeface="-apple-system"/>
              </a:rPr>
              <a:t>SONiC</a:t>
            </a:r>
            <a:r>
              <a:rPr lang="en-US" altLang="zh-CN">
                <a:solidFill>
                  <a:srgbClr val="1F2328"/>
                </a:solidFill>
                <a:latin typeface="-apple-system"/>
              </a:rPr>
              <a:t> for Switch and Router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OTN features are enabled by feature toggle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03B5FE-065E-DA71-FE45-82F64A31F035}"/>
              </a:ext>
            </a:extLst>
          </p:cNvPr>
          <p:cNvSpPr txBox="1"/>
          <p:nvPr/>
        </p:nvSpPr>
        <p:spPr>
          <a:xfrm>
            <a:off x="8227704" y="4334583"/>
            <a:ext cx="363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>
                <a:solidFill>
                  <a:srgbClr val="1F2328"/>
                </a:solidFill>
                <a:latin typeface="-apple-system"/>
              </a:rPr>
              <a:t>files/</a:t>
            </a:r>
            <a:r>
              <a:rPr lang="en-US" altLang="zh-CN" i="1" err="1">
                <a:solidFill>
                  <a:srgbClr val="1F2328"/>
                </a:solidFill>
                <a:latin typeface="-apple-system"/>
              </a:rPr>
              <a:t>build_templates</a:t>
            </a:r>
            <a:r>
              <a:rPr lang="en-US" altLang="zh-CN" i="1">
                <a:solidFill>
                  <a:srgbClr val="1F2328"/>
                </a:solidFill>
                <a:latin typeface="-apple-system"/>
              </a:rPr>
              <a:t>/init_cfg.json.j2</a:t>
            </a:r>
            <a:endParaRPr lang="zh-CN" altLang="en-US" i="1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216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6159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Why deploy OTN feature as </a:t>
            </a:r>
            <a:r>
              <a:rPr kumimoji="1" lang="en-US" altLang="zh-CN" sz="2400" b="1" err="1"/>
              <a:t>SONiC</a:t>
            </a:r>
            <a:r>
              <a:rPr kumimoji="1" lang="en-US" altLang="zh-CN" sz="2400" b="1"/>
              <a:t> service</a:t>
            </a:r>
            <a:endParaRPr kumimoji="1" lang="zh-CN" altLang="en-US" sz="2400" b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04ECC1-21E6-A7C0-F5EE-B7B5ABA1839B}"/>
              </a:ext>
            </a:extLst>
          </p:cNvPr>
          <p:cNvSpPr/>
          <p:nvPr/>
        </p:nvSpPr>
        <p:spPr>
          <a:xfrm>
            <a:off x="9188388" y="3765829"/>
            <a:ext cx="1438183" cy="3395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OTSS</a:t>
            </a:r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16590C-BF63-C37A-6ADC-636E60A26392}"/>
              </a:ext>
            </a:extLst>
          </p:cNvPr>
          <p:cNvSpPr/>
          <p:nvPr/>
        </p:nvSpPr>
        <p:spPr>
          <a:xfrm>
            <a:off x="9188387" y="4105400"/>
            <a:ext cx="1438183" cy="3395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err="1"/>
              <a:t>Syncd-ot</a:t>
            </a:r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A2A965-F067-F170-06D7-99965F0B38A9}"/>
              </a:ext>
            </a:extLst>
          </p:cNvPr>
          <p:cNvSpPr/>
          <p:nvPr/>
        </p:nvSpPr>
        <p:spPr>
          <a:xfrm>
            <a:off x="9188386" y="4444972"/>
            <a:ext cx="1438183" cy="1982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OTAI library</a:t>
            </a:r>
            <a:endParaRPr kumimoji="1" lang="zh-CN" altLang="en-US" sz="160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755E98-7DCF-4B1A-3FEA-8B6195ACA7AB}"/>
              </a:ext>
            </a:extLst>
          </p:cNvPr>
          <p:cNvSpPr/>
          <p:nvPr/>
        </p:nvSpPr>
        <p:spPr>
          <a:xfrm>
            <a:off x="8693460" y="5069370"/>
            <a:ext cx="452762" cy="1953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OA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18DDCD8-365A-426E-EE3D-A1BC873EA115}"/>
              </a:ext>
            </a:extLst>
          </p:cNvPr>
          <p:cNvSpPr/>
          <p:nvPr/>
        </p:nvSpPr>
        <p:spPr>
          <a:xfrm>
            <a:off x="9231297" y="5066410"/>
            <a:ext cx="523785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VOA</a:t>
            </a:r>
            <a:endParaRPr kumimoji="1" lang="zh-CN" altLang="en-US" sz="110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79B07B2-8FEE-8BF7-B757-445527624652}"/>
              </a:ext>
            </a:extLst>
          </p:cNvPr>
          <p:cNvSpPr/>
          <p:nvPr/>
        </p:nvSpPr>
        <p:spPr>
          <a:xfrm>
            <a:off x="9840157" y="5047177"/>
            <a:ext cx="452762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OLP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57D55C7-CE06-447C-C8B2-D88DE4892A34}"/>
              </a:ext>
            </a:extLst>
          </p:cNvPr>
          <p:cNvSpPr/>
          <p:nvPr/>
        </p:nvSpPr>
        <p:spPr>
          <a:xfrm>
            <a:off x="10364676" y="5049767"/>
            <a:ext cx="523786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OCM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C9F73BC-E29D-E8AF-A968-0437C95BEB7D}"/>
              </a:ext>
            </a:extLst>
          </p:cNvPr>
          <p:cNvSpPr/>
          <p:nvPr/>
        </p:nvSpPr>
        <p:spPr>
          <a:xfrm>
            <a:off x="8740810" y="5319426"/>
            <a:ext cx="568169" cy="1916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OTDR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493A324-4CC8-100C-CF15-3EDF67B82C0A}"/>
              </a:ext>
            </a:extLst>
          </p:cNvPr>
          <p:cNvSpPr/>
          <p:nvPr/>
        </p:nvSpPr>
        <p:spPr>
          <a:xfrm>
            <a:off x="9371119" y="5312400"/>
            <a:ext cx="469038" cy="1908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OSC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4D61583-1AE0-1D8C-892E-8245633B2040}"/>
              </a:ext>
            </a:extLst>
          </p:cNvPr>
          <p:cNvSpPr/>
          <p:nvPr/>
        </p:nvSpPr>
        <p:spPr>
          <a:xfrm>
            <a:off x="9902298" y="5312400"/>
            <a:ext cx="484574" cy="18384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WSS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D0CCEF6-A073-0D0A-E17E-BF6EC339FEFB}"/>
              </a:ext>
            </a:extLst>
          </p:cNvPr>
          <p:cNvSpPr/>
          <p:nvPr/>
        </p:nvSpPr>
        <p:spPr>
          <a:xfrm>
            <a:off x="10960219" y="5047176"/>
            <a:ext cx="523787" cy="1982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MUX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926B576-BF54-1671-3A9F-645AE471EB19}"/>
              </a:ext>
            </a:extLst>
          </p:cNvPr>
          <p:cNvSpPr/>
          <p:nvPr/>
        </p:nvSpPr>
        <p:spPr>
          <a:xfrm>
            <a:off x="10464546" y="5305376"/>
            <a:ext cx="949912" cy="1908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</a:rPr>
              <a:t>Transceivers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03301B-EE38-CBC1-4221-53917BD911C1}"/>
              </a:ext>
            </a:extLst>
          </p:cNvPr>
          <p:cNvSpPr txBox="1"/>
          <p:nvPr/>
        </p:nvSpPr>
        <p:spPr>
          <a:xfrm>
            <a:off x="577048" y="1358283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Reduce risks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AC3A72-044B-D838-DEF4-B05B00DE57F9}"/>
              </a:ext>
            </a:extLst>
          </p:cNvPr>
          <p:cNvSpPr txBox="1"/>
          <p:nvPr/>
        </p:nvSpPr>
        <p:spPr>
          <a:xfrm>
            <a:off x="849768" y="1789762"/>
            <a:ext cx="6616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1F2328"/>
                </a:solidFill>
                <a:effectLst/>
                <a:latin typeface="-apple-system"/>
              </a:defRPr>
            </a:lvl1pPr>
          </a:lstStyle>
          <a:p>
            <a:r>
              <a:rPr lang="en-US" altLang="zh-CN" sz="1600"/>
              <a:t>IP and OTN service is isolated in docker,  any failure will NOT impact the other</a:t>
            </a:r>
            <a:endParaRPr lang="zh-CN" altLang="en-US" sz="16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80BD592-DE40-3449-C8C8-5197ADF43200}"/>
              </a:ext>
            </a:extLst>
          </p:cNvPr>
          <p:cNvSpPr txBox="1"/>
          <p:nvPr/>
        </p:nvSpPr>
        <p:spPr>
          <a:xfrm>
            <a:off x="577048" y="2372441"/>
            <a:ext cx="167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1F2328"/>
                </a:solidFill>
                <a:effectLst/>
                <a:latin typeface="-apple-system"/>
              </a:defRPr>
            </a:lvl1pPr>
          </a:lstStyle>
          <a:p>
            <a:r>
              <a:rPr lang="en-US" altLang="zh-CN" b="1" dirty="0"/>
              <a:t>Team capability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4111D7-F5CA-6F9C-3A82-B379AA097014}"/>
              </a:ext>
            </a:extLst>
          </p:cNvPr>
          <p:cNvSpPr txBox="1"/>
          <p:nvPr/>
        </p:nvSpPr>
        <p:spPr>
          <a:xfrm>
            <a:off x="849768" y="2889774"/>
            <a:ext cx="701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1F2328"/>
                </a:solidFill>
                <a:effectLst/>
                <a:latin typeface="-apple-system"/>
              </a:defRPr>
            </a:lvl1pPr>
          </a:lstStyle>
          <a:p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Developers focus on a specific microservice,  no cross domain knowledge required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B3904D-BBA6-3C85-E001-41D33799E0B1}"/>
              </a:ext>
            </a:extLst>
          </p:cNvPr>
          <p:cNvSpPr txBox="1"/>
          <p:nvPr/>
        </p:nvSpPr>
        <p:spPr>
          <a:xfrm>
            <a:off x="577048" y="351000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1F2328"/>
                </a:solidFill>
                <a:effectLst/>
                <a:latin typeface="-apple-system"/>
              </a:defRPr>
            </a:lvl1pPr>
          </a:lstStyle>
          <a:p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Innovate faster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14D52D-D163-336B-0A85-586EC63BE05B}"/>
              </a:ext>
            </a:extLst>
          </p:cNvPr>
          <p:cNvSpPr txBox="1"/>
          <p:nvPr/>
        </p:nvSpPr>
        <p:spPr>
          <a:xfrm>
            <a:off x="819015" y="4042579"/>
            <a:ext cx="767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1F2328"/>
                </a:solidFill>
                <a:effectLst/>
                <a:latin typeface="-apple-system"/>
              </a:defRPr>
            </a:lvl1pPr>
          </a:lstStyle>
          <a:p>
            <a:r>
              <a:rPr lang="en-US" altLang="zh-CN" sz="1600" dirty="0"/>
              <a:t>I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latin typeface="-apple-system"/>
              </a:rPr>
              <a:t>nnovated on certain components more quickly and independently, easier for code review,</a:t>
            </a:r>
          </a:p>
          <a:p>
            <a:r>
              <a:rPr lang="en-US" altLang="zh-CN" sz="1600" dirty="0"/>
              <a:t>testing and deployment</a:t>
            </a:r>
            <a:endParaRPr lang="en-US" altLang="zh-CN" sz="16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96B7B2-813E-4A8C-FA86-2898A0206BBA}"/>
              </a:ext>
            </a:extLst>
          </p:cNvPr>
          <p:cNvSpPr/>
          <p:nvPr/>
        </p:nvSpPr>
        <p:spPr>
          <a:xfrm>
            <a:off x="8729982" y="1723131"/>
            <a:ext cx="2492130" cy="3021647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E60102-6C13-1B19-4E8B-4E5EC59B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14" y="1789762"/>
            <a:ext cx="1837572" cy="8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94CE4-D2E1-5F0D-609D-D5D7ABFE2055}"/>
              </a:ext>
            </a:extLst>
          </p:cNvPr>
          <p:cNvSpPr txBox="1"/>
          <p:nvPr/>
        </p:nvSpPr>
        <p:spPr>
          <a:xfrm>
            <a:off x="352278" y="300446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/>
              <a:t>OTAI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E10C8A-A8A9-556A-568F-71969792FE31}"/>
              </a:ext>
            </a:extLst>
          </p:cNvPr>
          <p:cNvSpPr txBox="1"/>
          <p:nvPr/>
        </p:nvSpPr>
        <p:spPr>
          <a:xfrm>
            <a:off x="352279" y="1348850"/>
            <a:ext cx="1087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>
                <a:solidFill>
                  <a:srgbClr val="1F2328"/>
                </a:solidFill>
                <a:effectLst/>
                <a:latin typeface="-apple-system"/>
              </a:rPr>
              <a:t>Optical Transport Abstraction Interface </a:t>
            </a:r>
            <a:r>
              <a:rPr lang="en-US" altLang="zh-CN" b="1" i="0">
                <a:effectLst/>
                <a:latin typeface="-apple-system"/>
              </a:rPr>
              <a:t>(OTAI)</a:t>
            </a:r>
            <a:r>
              <a:rPr lang="en-US" altLang="zh-CN" b="1" i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altLang="zh-CN" b="1" i="0">
                <a:solidFill>
                  <a:srgbClr val="1F2328"/>
                </a:solidFill>
                <a:effectLst/>
                <a:latin typeface="-apple-system"/>
              </a:rPr>
              <a:t>provides standard APIs to manage Optical transport components. </a:t>
            </a:r>
          </a:p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6657B5-05D7-CE3E-F3E8-116339E9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854"/>
            <a:ext cx="12130163" cy="28643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9DC79A-2ACB-A85C-FEF9-45FDF486D976}"/>
              </a:ext>
            </a:extLst>
          </p:cNvPr>
          <p:cNvSpPr txBox="1"/>
          <p:nvPr/>
        </p:nvSpPr>
        <p:spPr>
          <a:xfrm>
            <a:off x="352278" y="1879634"/>
            <a:ext cx="5589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CRUD APIs for all OTN components and objects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Notifications for OTN status change and data reporting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EBDA7F-2841-F61A-CFAB-F8B67BE26546}"/>
              </a:ext>
            </a:extLst>
          </p:cNvPr>
          <p:cNvSpPr txBox="1"/>
          <p:nvPr/>
        </p:nvSpPr>
        <p:spPr>
          <a:xfrm>
            <a:off x="1593400" y="326627"/>
            <a:ext cx="543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hlinkClick r:id="rId3"/>
              </a:rPr>
              <a:t>https://</a:t>
            </a:r>
            <a:r>
              <a:rPr kumimoji="1" lang="en-US" altLang="zh-CN" b="1" err="1">
                <a:hlinkClick r:id="rId3"/>
              </a:rPr>
              <a:t>github.com</a:t>
            </a:r>
            <a:r>
              <a:rPr kumimoji="1" lang="en-US" altLang="zh-CN" b="1">
                <a:hlinkClick r:id="rId3"/>
              </a:rPr>
              <a:t>/sonic-</a:t>
            </a:r>
            <a:r>
              <a:rPr kumimoji="1" lang="en-US" altLang="zh-CN" b="1" err="1">
                <a:hlinkClick r:id="rId3"/>
              </a:rPr>
              <a:t>otn</a:t>
            </a:r>
            <a:r>
              <a:rPr kumimoji="1" lang="en-US" altLang="zh-CN" b="1">
                <a:hlinkClick r:id="rId3"/>
              </a:rPr>
              <a:t>/OTAI/tree/main/</a:t>
            </a:r>
            <a:r>
              <a:rPr kumimoji="1" lang="en-US" altLang="zh-CN" b="1" err="1">
                <a:hlinkClick r:id="rId3"/>
              </a:rPr>
              <a:t>inc</a:t>
            </a:r>
            <a:endParaRPr kumimoji="1" lang="zh-CN" altLang="en-US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ECDFE-C941-E481-F284-F655C19A4AE4}"/>
              </a:ext>
            </a:extLst>
          </p:cNvPr>
          <p:cNvSpPr txBox="1"/>
          <p:nvPr/>
        </p:nvSpPr>
        <p:spPr>
          <a:xfrm>
            <a:off x="6447068" y="1879634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All Optical objects and components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>
              <a:solidFill>
                <a:srgbClr val="1F2328"/>
              </a:solidFill>
              <a:latin typeface="-apple-system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>
                <a:solidFill>
                  <a:srgbClr val="1F2328"/>
                </a:solidFill>
                <a:latin typeface="-apple-system"/>
              </a:rPr>
              <a:t>Compatible with </a:t>
            </a:r>
            <a:r>
              <a:rPr lang="en-US" altLang="zh-CN" err="1">
                <a:solidFill>
                  <a:srgbClr val="1F2328"/>
                </a:solidFill>
                <a:latin typeface="-apple-system"/>
              </a:rPr>
              <a:t>OpenConfig</a:t>
            </a:r>
            <a:endParaRPr lang="en-US" altLang="zh-CN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857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2A8470-5760-CCA1-C031-6FA2E702E5C5}"/>
              </a:ext>
            </a:extLst>
          </p:cNvPr>
          <p:cNvSpPr txBox="1"/>
          <p:nvPr/>
        </p:nvSpPr>
        <p:spPr>
          <a:xfrm>
            <a:off x="159026" y="25179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OTSS (Optical Transport State Service)</a:t>
            </a:r>
            <a:endParaRPr kumimoji="1" lang="zh-CN" altLang="en-US" sz="24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B87026-7451-66C5-1118-4E164C67D730}"/>
              </a:ext>
            </a:extLst>
          </p:cNvPr>
          <p:cNvSpPr txBox="1"/>
          <p:nvPr/>
        </p:nvSpPr>
        <p:spPr>
          <a:xfrm>
            <a:off x="631042" y="1319350"/>
            <a:ext cx="10929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328"/>
                </a:solidFill>
                <a:latin typeface="-apple-system"/>
              </a:rPr>
              <a:t> OTSS provides a database interface manage and state representation of optical transport component.</a:t>
            </a:r>
            <a:endParaRPr lang="zh-CN" altLang="en-US" sz="2000" b="1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BB348A-8783-E179-C57F-6367FB9F05E3}"/>
              </a:ext>
            </a:extLst>
          </p:cNvPr>
          <p:cNvSpPr txBox="1"/>
          <p:nvPr/>
        </p:nvSpPr>
        <p:spPr>
          <a:xfrm>
            <a:off x="1358536" y="1956021"/>
            <a:ext cx="8451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itchFamily="2" charset="2"/>
              <a:buChar char="p"/>
              <a:defRPr>
                <a:solidFill>
                  <a:srgbClr val="1F2328"/>
                </a:solidFill>
                <a:latin typeface="-apple-system"/>
              </a:defRPr>
            </a:lvl1pPr>
          </a:lstStyle>
          <a:p>
            <a:r>
              <a:rPr lang="en-US" altLang="zh-CN" dirty="0"/>
              <a:t>Repository: </a:t>
            </a:r>
            <a:r>
              <a:rPr lang="en-US" altLang="zh-CN" b="1" dirty="0">
                <a:hlinkClick r:id="rId2"/>
              </a:rPr>
              <a:t>https://github.com/sonic-otn/sonic-otss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HLD: </a:t>
            </a:r>
            <a:r>
              <a:rPr lang="en-US" altLang="zh-CN" b="1" dirty="0">
                <a:hlinkClick r:id="rId3"/>
              </a:rPr>
              <a:t>https://github.com/sonic-otn/SONiC/blob/master/doc/otn/otn_otss_hld.md </a:t>
            </a:r>
            <a:endParaRPr lang="zh-CN" altLang="en-US" b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AE0619-2375-9242-1BA1-EB8680E1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5" y="3940870"/>
            <a:ext cx="10601602" cy="23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65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35629</TotalTime>
  <Words>1939</Words>
  <Application>Microsoft Macintosh PowerPoint</Application>
  <PresentationFormat>宽屏</PresentationFormat>
  <Paragraphs>357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等线</vt:lpstr>
      <vt:lpstr>等线 Light</vt:lpstr>
      <vt:lpstr>Gungsuh</vt:lpstr>
      <vt:lpstr>Arial</vt:lpstr>
      <vt:lpstr>Courier New</vt:lpstr>
      <vt:lpstr>Helvetica</vt:lpstr>
      <vt:lpstr>Menlo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13</cp:revision>
  <dcterms:created xsi:type="dcterms:W3CDTF">2024-10-15T13:55:55Z</dcterms:created>
  <dcterms:modified xsi:type="dcterms:W3CDTF">2024-12-18T01:45:36Z</dcterms:modified>
</cp:coreProperties>
</file>